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80"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81" r:id="rId26"/>
    <p:sldId id="279" r:id="rId27"/>
  </p:sldIdLst>
  <p:sldSz cx="9144000" cy="6858000" type="screen4x3"/>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24" autoAdjust="0"/>
  </p:normalViewPr>
  <p:slideViewPr>
    <p:cSldViewPr>
      <p:cViewPr varScale="1">
        <p:scale>
          <a:sx n="69" d="100"/>
          <a:sy n="69" d="100"/>
        </p:scale>
        <p:origin x="-1404" y="-102"/>
      </p:cViewPr>
      <p:guideLst>
        <p:guide orient="horz" pos="2160"/>
        <p:guide pos="2880"/>
      </p:guideLst>
    </p:cSldViewPr>
  </p:slideViewPr>
  <p:outlineViewPr>
    <p:cViewPr>
      <p:scale>
        <a:sx n="33" d="100"/>
        <a:sy n="33" d="100"/>
      </p:scale>
      <p:origin x="48" y="88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EB780833-4B8E-478C-AC07-6D3EE865F124}" type="datetimeFigureOut">
              <a:rPr lang="it-IT" smtClean="0"/>
              <a:pPr/>
              <a:t>30/03/2017</a:t>
            </a:fld>
            <a:endParaRPr lang="it-IT"/>
          </a:p>
        </p:txBody>
      </p:sp>
      <p:sp>
        <p:nvSpPr>
          <p:cNvPr id="4" name="Segnaposto immagine diapositiva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AE4E4330-B17C-4DB9-868F-F4D665C47B5E}"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9AE423AE-DDBF-41EB-8838-C4051ED85609}" type="datetime1">
              <a:rPr lang="it-IT" smtClean="0"/>
              <a:pPr/>
              <a:t>30/03/2017</a:t>
            </a:fld>
            <a:endParaRPr lang="it-IT"/>
          </a:p>
        </p:txBody>
      </p:sp>
      <p:sp>
        <p:nvSpPr>
          <p:cNvPr id="5" name="Segnaposto piè di pagina 4"/>
          <p:cNvSpPr>
            <a:spLocks noGrp="1"/>
          </p:cNvSpPr>
          <p:nvPr>
            <p:ph type="ftr" sz="quarter" idx="11"/>
          </p:nvPr>
        </p:nvSpPr>
        <p:spPr/>
        <p:txBody>
          <a:bodyPr/>
          <a:lstStyle/>
          <a:p>
            <a:r>
              <a:rPr lang="it-IT" smtClean="0"/>
              <a:t>ORDINE PROVINCIALE DEI CHIRURGHI ED ODONTOIATRI - PISTOIA - </a:t>
            </a:r>
            <a:endParaRPr lang="it-IT"/>
          </a:p>
        </p:txBody>
      </p:sp>
      <p:sp>
        <p:nvSpPr>
          <p:cNvPr id="6" name="Segnaposto numero diapositiva 5"/>
          <p:cNvSpPr>
            <a:spLocks noGrp="1"/>
          </p:cNvSpPr>
          <p:nvPr>
            <p:ph type="sldNum" sz="quarter" idx="12"/>
          </p:nvPr>
        </p:nvSpPr>
        <p:spPr/>
        <p:txBody>
          <a:bodyPr/>
          <a:lstStyle/>
          <a:p>
            <a:fld id="{C9C0D2C4-E275-498B-AAF4-93FD0DF811CB}"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AFFC9B8-B68F-42B4-B5F8-02FA06DBACD6}" type="datetime1">
              <a:rPr lang="it-IT" smtClean="0"/>
              <a:pPr/>
              <a:t>30/03/2017</a:t>
            </a:fld>
            <a:endParaRPr lang="it-IT"/>
          </a:p>
        </p:txBody>
      </p:sp>
      <p:sp>
        <p:nvSpPr>
          <p:cNvPr id="5" name="Segnaposto piè di pagina 4"/>
          <p:cNvSpPr>
            <a:spLocks noGrp="1"/>
          </p:cNvSpPr>
          <p:nvPr>
            <p:ph type="ftr" sz="quarter" idx="11"/>
          </p:nvPr>
        </p:nvSpPr>
        <p:spPr/>
        <p:txBody>
          <a:bodyPr/>
          <a:lstStyle/>
          <a:p>
            <a:r>
              <a:rPr lang="it-IT" smtClean="0"/>
              <a:t>ORDINE PROVINCIALE DEI CHIRURGHI ED ODONTOIATRI - PISTOIA - </a:t>
            </a:r>
            <a:endParaRPr lang="it-IT"/>
          </a:p>
        </p:txBody>
      </p:sp>
      <p:sp>
        <p:nvSpPr>
          <p:cNvPr id="6" name="Segnaposto numero diapositiva 5"/>
          <p:cNvSpPr>
            <a:spLocks noGrp="1"/>
          </p:cNvSpPr>
          <p:nvPr>
            <p:ph type="sldNum" sz="quarter" idx="12"/>
          </p:nvPr>
        </p:nvSpPr>
        <p:spPr/>
        <p:txBody>
          <a:bodyPr/>
          <a:lstStyle/>
          <a:p>
            <a:fld id="{C9C0D2C4-E275-498B-AAF4-93FD0DF811CB}"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B8B7438-92BD-4F55-9A75-B6085B1FE698}" type="datetime1">
              <a:rPr lang="it-IT" smtClean="0"/>
              <a:pPr/>
              <a:t>30/03/2017</a:t>
            </a:fld>
            <a:endParaRPr lang="it-IT"/>
          </a:p>
        </p:txBody>
      </p:sp>
      <p:sp>
        <p:nvSpPr>
          <p:cNvPr id="5" name="Segnaposto piè di pagina 4"/>
          <p:cNvSpPr>
            <a:spLocks noGrp="1"/>
          </p:cNvSpPr>
          <p:nvPr>
            <p:ph type="ftr" sz="quarter" idx="11"/>
          </p:nvPr>
        </p:nvSpPr>
        <p:spPr/>
        <p:txBody>
          <a:bodyPr/>
          <a:lstStyle/>
          <a:p>
            <a:r>
              <a:rPr lang="it-IT" smtClean="0"/>
              <a:t>ORDINE PROVINCIALE DEI CHIRURGHI ED ODONTOIATRI - PISTOIA - </a:t>
            </a:r>
            <a:endParaRPr lang="it-IT"/>
          </a:p>
        </p:txBody>
      </p:sp>
      <p:sp>
        <p:nvSpPr>
          <p:cNvPr id="6" name="Segnaposto numero diapositiva 5"/>
          <p:cNvSpPr>
            <a:spLocks noGrp="1"/>
          </p:cNvSpPr>
          <p:nvPr>
            <p:ph type="sldNum" sz="quarter" idx="12"/>
          </p:nvPr>
        </p:nvSpPr>
        <p:spPr/>
        <p:txBody>
          <a:bodyPr/>
          <a:lstStyle/>
          <a:p>
            <a:fld id="{C9C0D2C4-E275-498B-AAF4-93FD0DF811CB}"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E884B52-6C6D-4201-9EE4-CE0F2BD2126C}" type="datetime1">
              <a:rPr lang="it-IT" smtClean="0"/>
              <a:pPr/>
              <a:t>30/03/2017</a:t>
            </a:fld>
            <a:endParaRPr lang="it-IT"/>
          </a:p>
        </p:txBody>
      </p:sp>
      <p:sp>
        <p:nvSpPr>
          <p:cNvPr id="5" name="Segnaposto piè di pagina 4"/>
          <p:cNvSpPr>
            <a:spLocks noGrp="1"/>
          </p:cNvSpPr>
          <p:nvPr>
            <p:ph type="ftr" sz="quarter" idx="11"/>
          </p:nvPr>
        </p:nvSpPr>
        <p:spPr/>
        <p:txBody>
          <a:bodyPr/>
          <a:lstStyle/>
          <a:p>
            <a:r>
              <a:rPr lang="it-IT" smtClean="0"/>
              <a:t>ORDINE PROVINCIALE DEI CHIRURGHI ED ODONTOIATRI - PISTOIA - </a:t>
            </a:r>
            <a:endParaRPr lang="it-IT"/>
          </a:p>
        </p:txBody>
      </p:sp>
      <p:sp>
        <p:nvSpPr>
          <p:cNvPr id="6" name="Segnaposto numero diapositiva 5"/>
          <p:cNvSpPr>
            <a:spLocks noGrp="1"/>
          </p:cNvSpPr>
          <p:nvPr>
            <p:ph type="sldNum" sz="quarter" idx="12"/>
          </p:nvPr>
        </p:nvSpPr>
        <p:spPr/>
        <p:txBody>
          <a:bodyPr/>
          <a:lstStyle/>
          <a:p>
            <a:fld id="{C9C0D2C4-E275-498B-AAF4-93FD0DF811CB}"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B23D4C3A-C297-416A-A9CF-F1F75B708E30}" type="datetime1">
              <a:rPr lang="it-IT" smtClean="0"/>
              <a:pPr/>
              <a:t>30/03/2017</a:t>
            </a:fld>
            <a:endParaRPr lang="it-IT"/>
          </a:p>
        </p:txBody>
      </p:sp>
      <p:sp>
        <p:nvSpPr>
          <p:cNvPr id="5" name="Segnaposto piè di pagina 4"/>
          <p:cNvSpPr>
            <a:spLocks noGrp="1"/>
          </p:cNvSpPr>
          <p:nvPr>
            <p:ph type="ftr" sz="quarter" idx="11"/>
          </p:nvPr>
        </p:nvSpPr>
        <p:spPr/>
        <p:txBody>
          <a:bodyPr/>
          <a:lstStyle/>
          <a:p>
            <a:r>
              <a:rPr lang="it-IT" smtClean="0"/>
              <a:t>ORDINE PROVINCIALE DEI CHIRURGHI ED ODONTOIATRI - PISTOIA - </a:t>
            </a:r>
            <a:endParaRPr lang="it-IT"/>
          </a:p>
        </p:txBody>
      </p:sp>
      <p:sp>
        <p:nvSpPr>
          <p:cNvPr id="6" name="Segnaposto numero diapositiva 5"/>
          <p:cNvSpPr>
            <a:spLocks noGrp="1"/>
          </p:cNvSpPr>
          <p:nvPr>
            <p:ph type="sldNum" sz="quarter" idx="12"/>
          </p:nvPr>
        </p:nvSpPr>
        <p:spPr/>
        <p:txBody>
          <a:bodyPr/>
          <a:lstStyle/>
          <a:p>
            <a:fld id="{C9C0D2C4-E275-498B-AAF4-93FD0DF811CB}"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A448649D-77E8-4910-9C83-B1203B3B5901}" type="datetime1">
              <a:rPr lang="it-IT" smtClean="0"/>
              <a:pPr/>
              <a:t>30/03/2017</a:t>
            </a:fld>
            <a:endParaRPr lang="it-IT"/>
          </a:p>
        </p:txBody>
      </p:sp>
      <p:sp>
        <p:nvSpPr>
          <p:cNvPr id="6" name="Segnaposto piè di pagina 5"/>
          <p:cNvSpPr>
            <a:spLocks noGrp="1"/>
          </p:cNvSpPr>
          <p:nvPr>
            <p:ph type="ftr" sz="quarter" idx="11"/>
          </p:nvPr>
        </p:nvSpPr>
        <p:spPr/>
        <p:txBody>
          <a:bodyPr/>
          <a:lstStyle/>
          <a:p>
            <a:r>
              <a:rPr lang="it-IT" smtClean="0"/>
              <a:t>ORDINE PROVINCIALE DEI CHIRURGHI ED ODONTOIATRI - PISTOIA - </a:t>
            </a:r>
            <a:endParaRPr lang="it-IT"/>
          </a:p>
        </p:txBody>
      </p:sp>
      <p:sp>
        <p:nvSpPr>
          <p:cNvPr id="7" name="Segnaposto numero diapositiva 6"/>
          <p:cNvSpPr>
            <a:spLocks noGrp="1"/>
          </p:cNvSpPr>
          <p:nvPr>
            <p:ph type="sldNum" sz="quarter" idx="12"/>
          </p:nvPr>
        </p:nvSpPr>
        <p:spPr/>
        <p:txBody>
          <a:bodyPr/>
          <a:lstStyle/>
          <a:p>
            <a:fld id="{C9C0D2C4-E275-498B-AAF4-93FD0DF811CB}"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8DB672AB-E2D0-4F17-AB01-A7BF4C36DC3F}" type="datetime1">
              <a:rPr lang="it-IT" smtClean="0"/>
              <a:pPr/>
              <a:t>30/03/2017</a:t>
            </a:fld>
            <a:endParaRPr lang="it-IT"/>
          </a:p>
        </p:txBody>
      </p:sp>
      <p:sp>
        <p:nvSpPr>
          <p:cNvPr id="8" name="Segnaposto piè di pagina 7"/>
          <p:cNvSpPr>
            <a:spLocks noGrp="1"/>
          </p:cNvSpPr>
          <p:nvPr>
            <p:ph type="ftr" sz="quarter" idx="11"/>
          </p:nvPr>
        </p:nvSpPr>
        <p:spPr/>
        <p:txBody>
          <a:bodyPr/>
          <a:lstStyle/>
          <a:p>
            <a:r>
              <a:rPr lang="it-IT" smtClean="0"/>
              <a:t>ORDINE PROVINCIALE DEI CHIRURGHI ED ODONTOIATRI - PISTOIA - </a:t>
            </a:r>
            <a:endParaRPr lang="it-IT"/>
          </a:p>
        </p:txBody>
      </p:sp>
      <p:sp>
        <p:nvSpPr>
          <p:cNvPr id="9" name="Segnaposto numero diapositiva 8"/>
          <p:cNvSpPr>
            <a:spLocks noGrp="1"/>
          </p:cNvSpPr>
          <p:nvPr>
            <p:ph type="sldNum" sz="quarter" idx="12"/>
          </p:nvPr>
        </p:nvSpPr>
        <p:spPr/>
        <p:txBody>
          <a:bodyPr/>
          <a:lstStyle/>
          <a:p>
            <a:fld id="{C9C0D2C4-E275-498B-AAF4-93FD0DF811CB}"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98773581-D960-4ECB-B308-4BC7744FC505}" type="datetime1">
              <a:rPr lang="it-IT" smtClean="0"/>
              <a:pPr/>
              <a:t>30/03/2017</a:t>
            </a:fld>
            <a:endParaRPr lang="it-IT"/>
          </a:p>
        </p:txBody>
      </p:sp>
      <p:sp>
        <p:nvSpPr>
          <p:cNvPr id="4" name="Segnaposto piè di pagina 3"/>
          <p:cNvSpPr>
            <a:spLocks noGrp="1"/>
          </p:cNvSpPr>
          <p:nvPr>
            <p:ph type="ftr" sz="quarter" idx="11"/>
          </p:nvPr>
        </p:nvSpPr>
        <p:spPr/>
        <p:txBody>
          <a:bodyPr/>
          <a:lstStyle/>
          <a:p>
            <a:r>
              <a:rPr lang="it-IT" smtClean="0"/>
              <a:t>ORDINE PROVINCIALE DEI CHIRURGHI ED ODONTOIATRI - PISTOIA - </a:t>
            </a:r>
            <a:endParaRPr lang="it-IT"/>
          </a:p>
        </p:txBody>
      </p:sp>
      <p:sp>
        <p:nvSpPr>
          <p:cNvPr id="5" name="Segnaposto numero diapositiva 4"/>
          <p:cNvSpPr>
            <a:spLocks noGrp="1"/>
          </p:cNvSpPr>
          <p:nvPr>
            <p:ph type="sldNum" sz="quarter" idx="12"/>
          </p:nvPr>
        </p:nvSpPr>
        <p:spPr/>
        <p:txBody>
          <a:bodyPr/>
          <a:lstStyle/>
          <a:p>
            <a:fld id="{C9C0D2C4-E275-498B-AAF4-93FD0DF811CB}"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2F54DEB-09D8-4A20-B874-750B988F369B}" type="datetime1">
              <a:rPr lang="it-IT" smtClean="0"/>
              <a:pPr/>
              <a:t>30/03/2017</a:t>
            </a:fld>
            <a:endParaRPr lang="it-IT"/>
          </a:p>
        </p:txBody>
      </p:sp>
      <p:sp>
        <p:nvSpPr>
          <p:cNvPr id="3" name="Segnaposto piè di pagina 2"/>
          <p:cNvSpPr>
            <a:spLocks noGrp="1"/>
          </p:cNvSpPr>
          <p:nvPr>
            <p:ph type="ftr" sz="quarter" idx="11"/>
          </p:nvPr>
        </p:nvSpPr>
        <p:spPr/>
        <p:txBody>
          <a:bodyPr/>
          <a:lstStyle/>
          <a:p>
            <a:r>
              <a:rPr lang="it-IT" smtClean="0"/>
              <a:t>ORDINE PROVINCIALE DEI CHIRURGHI ED ODONTOIATRI - PISTOIA - </a:t>
            </a:r>
            <a:endParaRPr lang="it-IT"/>
          </a:p>
        </p:txBody>
      </p:sp>
      <p:sp>
        <p:nvSpPr>
          <p:cNvPr id="4" name="Segnaposto numero diapositiva 3"/>
          <p:cNvSpPr>
            <a:spLocks noGrp="1"/>
          </p:cNvSpPr>
          <p:nvPr>
            <p:ph type="sldNum" sz="quarter" idx="12"/>
          </p:nvPr>
        </p:nvSpPr>
        <p:spPr/>
        <p:txBody>
          <a:bodyPr/>
          <a:lstStyle/>
          <a:p>
            <a:fld id="{C9C0D2C4-E275-498B-AAF4-93FD0DF811CB}"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5DF1A553-2F76-45A8-9D61-1BDFABE65615}" type="datetime1">
              <a:rPr lang="it-IT" smtClean="0"/>
              <a:pPr/>
              <a:t>30/03/2017</a:t>
            </a:fld>
            <a:endParaRPr lang="it-IT"/>
          </a:p>
        </p:txBody>
      </p:sp>
      <p:sp>
        <p:nvSpPr>
          <p:cNvPr id="6" name="Segnaposto piè di pagina 5"/>
          <p:cNvSpPr>
            <a:spLocks noGrp="1"/>
          </p:cNvSpPr>
          <p:nvPr>
            <p:ph type="ftr" sz="quarter" idx="11"/>
          </p:nvPr>
        </p:nvSpPr>
        <p:spPr/>
        <p:txBody>
          <a:bodyPr/>
          <a:lstStyle/>
          <a:p>
            <a:r>
              <a:rPr lang="it-IT" smtClean="0"/>
              <a:t>ORDINE PROVINCIALE DEI CHIRURGHI ED ODONTOIATRI - PISTOIA - </a:t>
            </a:r>
            <a:endParaRPr lang="it-IT"/>
          </a:p>
        </p:txBody>
      </p:sp>
      <p:sp>
        <p:nvSpPr>
          <p:cNvPr id="7" name="Segnaposto numero diapositiva 6"/>
          <p:cNvSpPr>
            <a:spLocks noGrp="1"/>
          </p:cNvSpPr>
          <p:nvPr>
            <p:ph type="sldNum" sz="quarter" idx="12"/>
          </p:nvPr>
        </p:nvSpPr>
        <p:spPr/>
        <p:txBody>
          <a:bodyPr/>
          <a:lstStyle/>
          <a:p>
            <a:fld id="{C9C0D2C4-E275-498B-AAF4-93FD0DF811CB}"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C472B192-D49C-4203-AA7F-DBE766146676}" type="datetime1">
              <a:rPr lang="it-IT" smtClean="0"/>
              <a:pPr/>
              <a:t>30/03/2017</a:t>
            </a:fld>
            <a:endParaRPr lang="it-IT"/>
          </a:p>
        </p:txBody>
      </p:sp>
      <p:sp>
        <p:nvSpPr>
          <p:cNvPr id="6" name="Segnaposto piè di pagina 5"/>
          <p:cNvSpPr>
            <a:spLocks noGrp="1"/>
          </p:cNvSpPr>
          <p:nvPr>
            <p:ph type="ftr" sz="quarter" idx="11"/>
          </p:nvPr>
        </p:nvSpPr>
        <p:spPr/>
        <p:txBody>
          <a:bodyPr/>
          <a:lstStyle/>
          <a:p>
            <a:r>
              <a:rPr lang="it-IT" smtClean="0"/>
              <a:t>ORDINE PROVINCIALE DEI CHIRURGHI ED ODONTOIATRI - PISTOIA - </a:t>
            </a:r>
            <a:endParaRPr lang="it-IT"/>
          </a:p>
        </p:txBody>
      </p:sp>
      <p:sp>
        <p:nvSpPr>
          <p:cNvPr id="7" name="Segnaposto numero diapositiva 6"/>
          <p:cNvSpPr>
            <a:spLocks noGrp="1"/>
          </p:cNvSpPr>
          <p:nvPr>
            <p:ph type="sldNum" sz="quarter" idx="12"/>
          </p:nvPr>
        </p:nvSpPr>
        <p:spPr/>
        <p:txBody>
          <a:bodyPr/>
          <a:lstStyle/>
          <a:p>
            <a:fld id="{C9C0D2C4-E275-498B-AAF4-93FD0DF811CB}"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F09B76-3C3D-4F51-A527-BDC0DB6C356C}" type="datetime1">
              <a:rPr lang="it-IT" smtClean="0"/>
              <a:pPr/>
              <a:t>30/03/2017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smtClean="0"/>
              <a:t>ORDINE PROVINCIALE DEI CHIRURGHI ED ODONTOIATRI - PISTOIA - </a:t>
            </a: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C0D2C4-E275-498B-AAF4-93FD0DF811CB}"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www.brocardi.it/codice-penale/libro-secondo/titolo-xii/capo-i/art581.html" TargetMode="External"/><Relationship Id="rId3" Type="http://schemas.openxmlformats.org/officeDocument/2006/relationships/hyperlink" Target="http://www.brocardi.it/codice-penale/libro-secondo/titolo-xii/capo-i/art583.html" TargetMode="External"/><Relationship Id="rId7" Type="http://schemas.openxmlformats.org/officeDocument/2006/relationships/hyperlink" Target="http://www.brocardi.it/dizionario/5508.html" TargetMode="External"/><Relationship Id="rId2" Type="http://schemas.openxmlformats.org/officeDocument/2006/relationships/hyperlink" Target="http://www.brocardi.it/codice-penale/libro-secondo/titolo-xii/capo-i/art582.html" TargetMode="External"/><Relationship Id="rId1" Type="http://schemas.openxmlformats.org/officeDocument/2006/relationships/slideLayout" Target="../slideLayouts/slideLayout2.xml"/><Relationship Id="rId6" Type="http://schemas.openxmlformats.org/officeDocument/2006/relationships/hyperlink" Target="http://www.brocardi.it/dizionario/4449.html" TargetMode="External"/><Relationship Id="rId5" Type="http://schemas.openxmlformats.org/officeDocument/2006/relationships/hyperlink" Target="http://www.brocardi.it/codice-penale/libro-secondo/titolo-xii/capo-i/art577.html" TargetMode="External"/><Relationship Id="rId4" Type="http://schemas.openxmlformats.org/officeDocument/2006/relationships/hyperlink" Target="http://www.brocardi.it/codice-penale/libro-secondo/titolo-xii/capo-i/art585.html"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1052736"/>
            <a:ext cx="7772400" cy="1470025"/>
          </a:xfrm>
        </p:spPr>
        <p:txBody>
          <a:bodyPr/>
          <a:lstStyle/>
          <a:p>
            <a:r>
              <a:rPr lang="it-IT" dirty="0" smtClean="0"/>
              <a:t>Legge 41 del 23 marzo 2016</a:t>
            </a:r>
            <a:endParaRPr lang="it-IT" dirty="0"/>
          </a:p>
        </p:txBody>
      </p:sp>
      <p:sp>
        <p:nvSpPr>
          <p:cNvPr id="3" name="Sottotitolo 2"/>
          <p:cNvSpPr>
            <a:spLocks noGrp="1"/>
          </p:cNvSpPr>
          <p:nvPr>
            <p:ph type="subTitle" idx="1"/>
          </p:nvPr>
        </p:nvSpPr>
        <p:spPr>
          <a:xfrm>
            <a:off x="1371600" y="3212976"/>
            <a:ext cx="6400800" cy="2425824"/>
          </a:xfrm>
        </p:spPr>
        <p:txBody>
          <a:bodyPr/>
          <a:lstStyle/>
          <a:p>
            <a:r>
              <a:rPr lang="it-IT" dirty="0" smtClean="0">
                <a:solidFill>
                  <a:schemeClr val="tx1"/>
                </a:solidFill>
              </a:rPr>
              <a:t>Ordine Provinciale dei Medici Chirurghi e degli Odontoiatri</a:t>
            </a:r>
          </a:p>
          <a:p>
            <a:r>
              <a:rPr lang="it-IT" dirty="0" smtClean="0">
                <a:solidFill>
                  <a:schemeClr val="tx1"/>
                </a:solidFill>
              </a:rPr>
              <a:t>Pistoia</a:t>
            </a:r>
          </a:p>
          <a:p>
            <a:r>
              <a:rPr lang="it-IT" dirty="0" smtClean="0">
                <a:solidFill>
                  <a:schemeClr val="tx1"/>
                </a:solidFill>
              </a:rPr>
              <a:t>30 marzo 2017</a:t>
            </a:r>
            <a:endParaRPr lang="it-IT" dirty="0">
              <a:solidFill>
                <a:schemeClr val="tx1"/>
              </a:solidFill>
            </a:endParaRPr>
          </a:p>
        </p:txBody>
      </p:sp>
      <p:sp>
        <p:nvSpPr>
          <p:cNvPr id="4" name="Segnaposto piè di pagina 3"/>
          <p:cNvSpPr>
            <a:spLocks noGrp="1"/>
          </p:cNvSpPr>
          <p:nvPr>
            <p:ph type="ftr" sz="quarter" idx="11"/>
          </p:nvPr>
        </p:nvSpPr>
        <p:spPr/>
        <p:txBody>
          <a:bodyPr/>
          <a:lstStyle/>
          <a:p>
            <a:r>
              <a:rPr lang="it-IT" smtClean="0"/>
              <a:t>ORDINE PROVINCIALE DEI CHIRURGHI ED ODONTOIATRI - PISTOIA - </a:t>
            </a:r>
            <a:endParaRPr lang="it-IT"/>
          </a:p>
        </p:txBody>
      </p:sp>
      <p:sp>
        <p:nvSpPr>
          <p:cNvPr id="5" name="Segnaposto numero diapositiva 4"/>
          <p:cNvSpPr>
            <a:spLocks noGrp="1"/>
          </p:cNvSpPr>
          <p:nvPr>
            <p:ph type="sldNum" sz="quarter" idx="12"/>
          </p:nvPr>
        </p:nvSpPr>
        <p:spPr/>
        <p:txBody>
          <a:bodyPr/>
          <a:lstStyle/>
          <a:p>
            <a:fld id="{C9C0D2C4-E275-498B-AAF4-93FD0DF811CB}" type="slidenum">
              <a:rPr lang="it-IT" smtClean="0"/>
              <a:pPr/>
              <a:t>1</a:t>
            </a:fld>
            <a:endParaRPr lang="it-IT"/>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260648"/>
            <a:ext cx="8229600" cy="5760640"/>
          </a:xfrm>
        </p:spPr>
        <p:txBody>
          <a:bodyPr>
            <a:noAutofit/>
          </a:bodyPr>
          <a:lstStyle/>
          <a:p>
            <a:pPr algn="just"/>
            <a:r>
              <a:rPr lang="it-IT" sz="3200" b="1" dirty="0" smtClean="0"/>
              <a:t>REFERTO-DENUNCIA</a:t>
            </a:r>
            <a:r>
              <a:rPr lang="it-IT" sz="2400" dirty="0" smtClean="0"/>
              <a:t/>
            </a:r>
            <a:br>
              <a:rPr lang="it-IT" sz="2400" dirty="0" smtClean="0"/>
            </a:br>
            <a:r>
              <a:rPr lang="it-IT" sz="2400" dirty="0" smtClean="0"/>
              <a:t>il </a:t>
            </a:r>
            <a:r>
              <a:rPr lang="it-IT" sz="2400" b="1" dirty="0" smtClean="0"/>
              <a:t>referto</a:t>
            </a:r>
            <a:r>
              <a:rPr lang="it-IT" sz="2400" dirty="0" smtClean="0"/>
              <a:t> ha il fine proprio di prevenire e contrastare la criminalità, la </a:t>
            </a:r>
            <a:r>
              <a:rPr lang="it-IT" sz="2400" b="1" dirty="0" smtClean="0"/>
              <a:t>denuncia</a:t>
            </a:r>
            <a:r>
              <a:rPr lang="it-IT" sz="2400" dirty="0" smtClean="0"/>
              <a:t> si propone un fine eminentemente preventivo e </a:t>
            </a:r>
            <a:r>
              <a:rPr lang="it-IT" sz="2400" dirty="0" err="1" smtClean="0"/>
              <a:t>clinico-statistico</a:t>
            </a:r>
            <a:r>
              <a:rPr lang="it-IT" sz="2400" dirty="0" smtClean="0"/>
              <a:t>. Differenti oltre che le finalità, sono anche i </a:t>
            </a:r>
            <a:r>
              <a:rPr lang="it-IT" sz="2400" b="1" dirty="0" smtClean="0"/>
              <a:t>contenuti</a:t>
            </a:r>
            <a:r>
              <a:rPr lang="it-IT" sz="2400" dirty="0" smtClean="0"/>
              <a:t>, in quanto la </a:t>
            </a:r>
            <a:r>
              <a:rPr lang="it-IT" sz="2400" b="1" i="1" dirty="0" smtClean="0"/>
              <a:t>denuncia reca informazioni circa gli elementi del fatto, con indicazioni riguardanti la fonte della notizia e la data di acquisizione della stessa e i dati riguardanti la persona autrice del fatto e la persona offesa, ma non reca giammai dati di natura biologica</a:t>
            </a:r>
            <a:r>
              <a:rPr lang="it-IT" sz="2400" dirty="0" smtClean="0"/>
              <a:t>, a differenza del </a:t>
            </a:r>
            <a:r>
              <a:rPr lang="it-IT" sz="2400" b="1" dirty="0" smtClean="0">
                <a:solidFill>
                  <a:schemeClr val="accent1">
                    <a:lumMod val="75000"/>
                  </a:schemeClr>
                </a:solidFill>
              </a:rPr>
              <a:t>referto che è estremamente dettagliato in questo senso, fornendo un giudizio diagnostico ed uno prognostico delle lesioni, nonché un'analisi approfondita sulla natura, sulla causa e sulle conseguenze delle stesse, come disposto al comma 2 dell'art. 334 </a:t>
            </a:r>
            <a:r>
              <a:rPr lang="it-IT" sz="2400" b="1" dirty="0" err="1" smtClean="0">
                <a:solidFill>
                  <a:schemeClr val="accent1">
                    <a:lumMod val="75000"/>
                  </a:schemeClr>
                </a:solidFill>
              </a:rPr>
              <a:t>c.p.p.</a:t>
            </a:r>
            <a:endParaRPr lang="it-IT" sz="2400" b="1" dirty="0">
              <a:solidFill>
                <a:schemeClr val="accent1">
                  <a:lumMod val="75000"/>
                </a:schemeClr>
              </a:solidFill>
            </a:endParaRPr>
          </a:p>
        </p:txBody>
      </p:sp>
      <p:sp>
        <p:nvSpPr>
          <p:cNvPr id="3" name="Segnaposto numero diapositiva 2"/>
          <p:cNvSpPr>
            <a:spLocks noGrp="1"/>
          </p:cNvSpPr>
          <p:nvPr>
            <p:ph type="sldNum" sz="quarter" idx="12"/>
          </p:nvPr>
        </p:nvSpPr>
        <p:spPr/>
        <p:txBody>
          <a:bodyPr/>
          <a:lstStyle/>
          <a:p>
            <a:fld id="{C9C0D2C4-E275-498B-AAF4-93FD0DF811CB}" type="slidenum">
              <a:rPr lang="it-IT" smtClean="0"/>
              <a:pPr/>
              <a:t>10</a:t>
            </a:fld>
            <a:endParaRPr lang="it-IT"/>
          </a:p>
        </p:txBody>
      </p:sp>
      <p:sp>
        <p:nvSpPr>
          <p:cNvPr id="5" name="Segnaposto piè di pagina 4"/>
          <p:cNvSpPr>
            <a:spLocks noGrp="1"/>
          </p:cNvSpPr>
          <p:nvPr>
            <p:ph type="ftr" sz="quarter" idx="11"/>
          </p:nvPr>
        </p:nvSpPr>
        <p:spPr/>
        <p:txBody>
          <a:bodyPr/>
          <a:lstStyle/>
          <a:p>
            <a:r>
              <a:rPr lang="it-IT" smtClean="0"/>
              <a:t>ORDINE PROVINCIALE DEI CHIRURGHI ED ODONTOIATRI - PISTOIA - </a:t>
            </a:r>
            <a:endParaRPr lang="it-IT"/>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890666"/>
          </a:xfrm>
        </p:spPr>
        <p:txBody>
          <a:bodyPr>
            <a:normAutofit/>
          </a:bodyPr>
          <a:lstStyle/>
          <a:p>
            <a:pPr algn="just"/>
            <a:r>
              <a:rPr lang="it-IT" sz="3200" dirty="0" smtClean="0"/>
              <a:t>L'obbligo di denuncia interessa, come sancito dall'art. 331 </a:t>
            </a:r>
            <a:r>
              <a:rPr lang="it-IT" sz="3200" dirty="0" err="1" smtClean="0"/>
              <a:t>c.p.p.</a:t>
            </a:r>
            <a:r>
              <a:rPr lang="it-IT" sz="3200" dirty="0" smtClean="0"/>
              <a:t>, </a:t>
            </a:r>
            <a:r>
              <a:rPr lang="it-IT" sz="3200" b="1" dirty="0" smtClean="0"/>
              <a:t>tutti i pubblici ufficiali e gli incaricati di pubblico servizio che, durante l'espletamento del proprio servizio, abbiano notizia di un reato perseguibile d'ufficio</a:t>
            </a:r>
            <a:r>
              <a:rPr lang="it-IT" sz="3200" dirty="0" smtClean="0"/>
              <a:t>, pertanto interessa "i medici, e gli esercenti le professioni sanitarie in genere, che </a:t>
            </a:r>
            <a:r>
              <a:rPr lang="it-IT" sz="3200" b="1" dirty="0" smtClean="0"/>
              <a:t>rivestano anche temporaneamente le qualifiche di pubblici ufficiali o di incaricati di pubblico servizio</a:t>
            </a:r>
            <a:endParaRPr lang="it-IT" sz="3200" b="1" dirty="0"/>
          </a:p>
        </p:txBody>
      </p:sp>
      <p:sp>
        <p:nvSpPr>
          <p:cNvPr id="3" name="Segnaposto numero diapositiva 2"/>
          <p:cNvSpPr>
            <a:spLocks noGrp="1"/>
          </p:cNvSpPr>
          <p:nvPr>
            <p:ph type="sldNum" sz="quarter" idx="12"/>
          </p:nvPr>
        </p:nvSpPr>
        <p:spPr/>
        <p:txBody>
          <a:bodyPr/>
          <a:lstStyle/>
          <a:p>
            <a:fld id="{C9C0D2C4-E275-498B-AAF4-93FD0DF811CB}" type="slidenum">
              <a:rPr lang="it-IT" smtClean="0"/>
              <a:pPr/>
              <a:t>11</a:t>
            </a:fld>
            <a:endParaRPr lang="it-IT"/>
          </a:p>
        </p:txBody>
      </p:sp>
      <p:sp>
        <p:nvSpPr>
          <p:cNvPr id="5" name="Segnaposto piè di pagina 4"/>
          <p:cNvSpPr>
            <a:spLocks noGrp="1"/>
          </p:cNvSpPr>
          <p:nvPr>
            <p:ph type="ftr" sz="quarter" idx="11"/>
          </p:nvPr>
        </p:nvSpPr>
        <p:spPr/>
        <p:txBody>
          <a:bodyPr/>
          <a:lstStyle/>
          <a:p>
            <a:r>
              <a:rPr lang="it-IT" smtClean="0"/>
              <a:t>ORDINE PROVINCIALE DEI CHIRURGHI ED ODONTOIATRI - PISTOIA - </a:t>
            </a:r>
            <a:endParaRPr lang="it-IT"/>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962674"/>
          </a:xfrm>
        </p:spPr>
        <p:txBody>
          <a:bodyPr>
            <a:noAutofit/>
          </a:bodyPr>
          <a:lstStyle/>
          <a:p>
            <a:pPr algn="just"/>
            <a:r>
              <a:rPr lang="it-IT" sz="3200" dirty="0" smtClean="0"/>
              <a:t>Ai fini dell'obbligo giuridico, è importante notare che, ai sensi degli artt. 361 e 362 c.p., mentre per poter stilare una </a:t>
            </a:r>
            <a:r>
              <a:rPr lang="it-IT" sz="3200" b="1" dirty="0" smtClean="0"/>
              <a:t>denuncia è necessario che il pubblico ufficiale abbia avuto notizia, durante il proprio servizio, di un reato, ossia di un delitto o di una contravvenzione, effettivamente realizzatosi</a:t>
            </a:r>
            <a:r>
              <a:rPr lang="it-IT" sz="3200" dirty="0" smtClean="0"/>
              <a:t>, ai fini del </a:t>
            </a:r>
            <a:r>
              <a:rPr lang="it-IT" sz="3200" b="1" dirty="0" smtClean="0">
                <a:solidFill>
                  <a:schemeClr val="accent1">
                    <a:lumMod val="75000"/>
                  </a:schemeClr>
                </a:solidFill>
              </a:rPr>
              <a:t>referto, invece, è sufficiente che l'esercente una professione sanitaria, talvolta, quindi, pubblico ufficiale, abbia prestato la propria assistenza od opera in casi che possano presentare le caratteristiche di delitti perseguibili d'ufficio</a:t>
            </a:r>
            <a:endParaRPr lang="it-IT" sz="3200" b="1" dirty="0">
              <a:solidFill>
                <a:schemeClr val="accent1">
                  <a:lumMod val="75000"/>
                </a:schemeClr>
              </a:solidFill>
            </a:endParaRPr>
          </a:p>
        </p:txBody>
      </p:sp>
      <p:sp>
        <p:nvSpPr>
          <p:cNvPr id="3" name="Segnaposto numero diapositiva 2"/>
          <p:cNvSpPr>
            <a:spLocks noGrp="1"/>
          </p:cNvSpPr>
          <p:nvPr>
            <p:ph type="sldNum" sz="quarter" idx="12"/>
          </p:nvPr>
        </p:nvSpPr>
        <p:spPr/>
        <p:txBody>
          <a:bodyPr/>
          <a:lstStyle/>
          <a:p>
            <a:fld id="{C9C0D2C4-E275-498B-AAF4-93FD0DF811CB}" type="slidenum">
              <a:rPr lang="it-IT" smtClean="0"/>
              <a:pPr/>
              <a:t>12</a:t>
            </a:fld>
            <a:endParaRPr lang="it-IT"/>
          </a:p>
        </p:txBody>
      </p:sp>
      <p:sp>
        <p:nvSpPr>
          <p:cNvPr id="5" name="Segnaposto piè di pagina 4"/>
          <p:cNvSpPr>
            <a:spLocks noGrp="1"/>
          </p:cNvSpPr>
          <p:nvPr>
            <p:ph type="ftr" sz="quarter" idx="11"/>
          </p:nvPr>
        </p:nvSpPr>
        <p:spPr/>
        <p:txBody>
          <a:bodyPr/>
          <a:lstStyle/>
          <a:p>
            <a:r>
              <a:rPr lang="it-IT" smtClean="0"/>
              <a:t>ORDINE PROVINCIALE DEI CHIRURGHI ED ODONTOIATRI - PISTOIA - </a:t>
            </a:r>
            <a:endParaRPr lang="it-IT"/>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034682"/>
          </a:xfrm>
        </p:spPr>
        <p:txBody>
          <a:bodyPr>
            <a:noAutofit/>
          </a:bodyPr>
          <a:lstStyle/>
          <a:p>
            <a:pPr algn="just"/>
            <a:r>
              <a:rPr lang="it-IT" sz="2800" dirty="0" smtClean="0"/>
              <a:t>Quindi, mentre nel primo caso la normativa prevede che il medico, pubblico ufficiale o incaricato di pubblico servizio, possa denunciare solo il reato perseguibile d'ufficio che a lui risulti effettivamente già consumato, nel secondo caso prevede, invece che il medico, in relazione ad un caso in cui abbia prestato la propria assistenza od opera, riferisca su di un "delitto in astratto, che potrebbe non appartenere al mondo della realtà". Ciò, in altre parole, vuole significare che una delle condizioni richieste dalla legge per la sussistenza dell'</a:t>
            </a:r>
            <a:r>
              <a:rPr lang="it-IT" sz="2800" b="1" dirty="0" smtClean="0"/>
              <a:t>obbligo del referto consiste nella semplice possibilità che il fatto costituisca delitto perseguibile d'ufficio</a:t>
            </a:r>
            <a:r>
              <a:rPr lang="it-IT" sz="2800" dirty="0" smtClean="0"/>
              <a:t>.</a:t>
            </a:r>
            <a:endParaRPr lang="it-IT" sz="2800" dirty="0"/>
          </a:p>
        </p:txBody>
      </p:sp>
      <p:sp>
        <p:nvSpPr>
          <p:cNvPr id="3" name="Segnaposto numero diapositiva 2"/>
          <p:cNvSpPr>
            <a:spLocks noGrp="1"/>
          </p:cNvSpPr>
          <p:nvPr>
            <p:ph type="sldNum" sz="quarter" idx="12"/>
          </p:nvPr>
        </p:nvSpPr>
        <p:spPr/>
        <p:txBody>
          <a:bodyPr/>
          <a:lstStyle/>
          <a:p>
            <a:fld id="{C9C0D2C4-E275-498B-AAF4-93FD0DF811CB}" type="slidenum">
              <a:rPr lang="it-IT" smtClean="0"/>
              <a:pPr/>
              <a:t>13</a:t>
            </a:fld>
            <a:endParaRPr lang="it-IT"/>
          </a:p>
        </p:txBody>
      </p:sp>
      <p:sp>
        <p:nvSpPr>
          <p:cNvPr id="5" name="Segnaposto piè di pagina 4"/>
          <p:cNvSpPr>
            <a:spLocks noGrp="1"/>
          </p:cNvSpPr>
          <p:nvPr>
            <p:ph type="ftr" sz="quarter" idx="11"/>
          </p:nvPr>
        </p:nvSpPr>
        <p:spPr/>
        <p:txBody>
          <a:bodyPr/>
          <a:lstStyle/>
          <a:p>
            <a:r>
              <a:rPr lang="it-IT" smtClean="0"/>
              <a:t>ORDINE PROVINCIALE DEI CHIRURGHI ED ODONTOIATRI - PISTOIA - </a:t>
            </a:r>
            <a:endParaRPr lang="it-IT"/>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962674"/>
          </a:xfrm>
        </p:spPr>
        <p:txBody>
          <a:bodyPr>
            <a:normAutofit/>
          </a:bodyPr>
          <a:lstStyle/>
          <a:p>
            <a:pPr algn="just"/>
            <a:r>
              <a:rPr lang="it-IT" sz="3600" dirty="0" smtClean="0"/>
              <a:t>Tale possibilità, inoltre, </a:t>
            </a:r>
            <a:r>
              <a:rPr lang="it-IT" sz="3600" b="1" dirty="0" smtClean="0"/>
              <a:t>deve essere vagliata soggettivamente da parte del sanitario</a:t>
            </a:r>
            <a:r>
              <a:rPr lang="it-IT" sz="3600" dirty="0" smtClean="0"/>
              <a:t> implicato il quale, sulla base delle proprie conoscenze e della propria personale discrezionalità, deve essere in grado di decidere sulla necessità o meno del referto, necessità che comprende anche i casi di dubbia fattura, in quanto, per definizione, il possibile non può mai dirsi certo a tutti gli effetti.</a:t>
            </a:r>
            <a:endParaRPr lang="it-IT" sz="3600" dirty="0"/>
          </a:p>
        </p:txBody>
      </p:sp>
      <p:sp>
        <p:nvSpPr>
          <p:cNvPr id="3" name="Segnaposto numero diapositiva 2"/>
          <p:cNvSpPr>
            <a:spLocks noGrp="1"/>
          </p:cNvSpPr>
          <p:nvPr>
            <p:ph type="sldNum" sz="quarter" idx="12"/>
          </p:nvPr>
        </p:nvSpPr>
        <p:spPr/>
        <p:txBody>
          <a:bodyPr/>
          <a:lstStyle/>
          <a:p>
            <a:fld id="{C9C0D2C4-E275-498B-AAF4-93FD0DF811CB}" type="slidenum">
              <a:rPr lang="it-IT" smtClean="0"/>
              <a:pPr/>
              <a:t>14</a:t>
            </a:fld>
            <a:endParaRPr lang="it-IT"/>
          </a:p>
        </p:txBody>
      </p:sp>
      <p:sp>
        <p:nvSpPr>
          <p:cNvPr id="5" name="Segnaposto piè di pagina 4"/>
          <p:cNvSpPr>
            <a:spLocks noGrp="1"/>
          </p:cNvSpPr>
          <p:nvPr>
            <p:ph type="ftr" sz="quarter" idx="11"/>
          </p:nvPr>
        </p:nvSpPr>
        <p:spPr/>
        <p:txBody>
          <a:bodyPr/>
          <a:lstStyle/>
          <a:p>
            <a:r>
              <a:rPr lang="it-IT" smtClean="0"/>
              <a:t>ORDINE PROVINCIALE DEI CHIRURGHI ED ODONTOIATRI - PISTOIA - </a:t>
            </a:r>
            <a:endParaRPr lang="it-IT"/>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962674"/>
          </a:xfrm>
        </p:spPr>
        <p:txBody>
          <a:bodyPr/>
          <a:lstStyle/>
          <a:p>
            <a:pPr algn="just"/>
            <a:r>
              <a:rPr lang="it-IT" dirty="0" smtClean="0"/>
              <a:t>L'obbligo del referto non riguarda esclusivamente i medici, andando ad interessare </a:t>
            </a:r>
            <a:r>
              <a:rPr lang="it-IT" b="1" dirty="0" smtClean="0"/>
              <a:t>qualsiasi esercente una professione sanitaria</a:t>
            </a:r>
            <a:r>
              <a:rPr lang="it-IT" dirty="0" smtClean="0"/>
              <a:t>, ossia veterinari, farmacisti, ma anche infermieri, ostetrici, vigilatrici d'infanzia etc.</a:t>
            </a:r>
            <a:endParaRPr lang="it-IT" dirty="0"/>
          </a:p>
        </p:txBody>
      </p:sp>
      <p:sp>
        <p:nvSpPr>
          <p:cNvPr id="3" name="Segnaposto numero diapositiva 2"/>
          <p:cNvSpPr>
            <a:spLocks noGrp="1"/>
          </p:cNvSpPr>
          <p:nvPr>
            <p:ph type="sldNum" sz="quarter" idx="12"/>
          </p:nvPr>
        </p:nvSpPr>
        <p:spPr/>
        <p:txBody>
          <a:bodyPr/>
          <a:lstStyle/>
          <a:p>
            <a:fld id="{C9C0D2C4-E275-498B-AAF4-93FD0DF811CB}" type="slidenum">
              <a:rPr lang="it-IT" smtClean="0"/>
              <a:pPr/>
              <a:t>15</a:t>
            </a:fld>
            <a:endParaRPr lang="it-IT"/>
          </a:p>
        </p:txBody>
      </p:sp>
      <p:sp>
        <p:nvSpPr>
          <p:cNvPr id="5" name="Segnaposto piè di pagina 4"/>
          <p:cNvSpPr>
            <a:spLocks noGrp="1"/>
          </p:cNvSpPr>
          <p:nvPr>
            <p:ph type="ftr" sz="quarter" idx="11"/>
          </p:nvPr>
        </p:nvSpPr>
        <p:spPr/>
        <p:txBody>
          <a:bodyPr/>
          <a:lstStyle/>
          <a:p>
            <a:r>
              <a:rPr lang="it-IT" smtClean="0"/>
              <a:t>ORDINE PROVINCIALE DEI CHIRURGHI ED ODONTOIATRI - PISTOIA - </a:t>
            </a:r>
            <a:endParaRPr lang="it-IT"/>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890666"/>
          </a:xfrm>
        </p:spPr>
        <p:txBody>
          <a:bodyPr>
            <a:noAutofit/>
          </a:bodyPr>
          <a:lstStyle/>
          <a:p>
            <a:pPr algn="just"/>
            <a:r>
              <a:rPr lang="it-IT" sz="3200" dirty="0" smtClean="0"/>
              <a:t>Perché l'obbligo sussista, però, </a:t>
            </a:r>
            <a:r>
              <a:rPr lang="it-IT" sz="3200" b="1" dirty="0" smtClean="0"/>
              <a:t>non è sufficiente la condizione di esercente una professione sanitaria</a:t>
            </a:r>
            <a:r>
              <a:rPr lang="it-IT" sz="3200" dirty="0" smtClean="0"/>
              <a:t>, in quanto </a:t>
            </a:r>
            <a:r>
              <a:rPr lang="it-IT" sz="3200" b="1" dirty="0" smtClean="0"/>
              <a:t>è necessario si tratti di delitto perseguibile d'ufficio</a:t>
            </a:r>
            <a:r>
              <a:rPr lang="it-IT" sz="3200" dirty="0" smtClean="0"/>
              <a:t>, delitto che si sia rilevato durante la </a:t>
            </a:r>
            <a:r>
              <a:rPr lang="it-IT" sz="3200" b="1" dirty="0" smtClean="0"/>
              <a:t>prestazione della propria assistenza od opera</a:t>
            </a:r>
            <a:r>
              <a:rPr lang="it-IT" sz="3200" dirty="0" smtClean="0"/>
              <a:t>, il che significa che tale prestazione </a:t>
            </a:r>
            <a:r>
              <a:rPr lang="it-IT" sz="3200" b="1" dirty="0" smtClean="0"/>
              <a:t>possa essere stata indifferentemente espletata nei confronti di vivente</a:t>
            </a:r>
            <a:r>
              <a:rPr lang="it-IT" sz="3200" dirty="0" smtClean="0"/>
              <a:t>, sotto forma di una qualsiasi attività di diagnosi o di cura, </a:t>
            </a:r>
            <a:r>
              <a:rPr lang="it-IT" sz="3200" b="1" dirty="0" smtClean="0"/>
              <a:t>od anche nei confronti di cadavere</a:t>
            </a:r>
            <a:r>
              <a:rPr lang="it-IT" sz="3200" dirty="0" smtClean="0"/>
              <a:t>, quindi anche senza finalità terapeutiche.</a:t>
            </a:r>
            <a:endParaRPr lang="it-IT" sz="3200" dirty="0"/>
          </a:p>
        </p:txBody>
      </p:sp>
      <p:sp>
        <p:nvSpPr>
          <p:cNvPr id="3" name="Segnaposto numero diapositiva 2"/>
          <p:cNvSpPr>
            <a:spLocks noGrp="1"/>
          </p:cNvSpPr>
          <p:nvPr>
            <p:ph type="sldNum" sz="quarter" idx="12"/>
          </p:nvPr>
        </p:nvSpPr>
        <p:spPr/>
        <p:txBody>
          <a:bodyPr/>
          <a:lstStyle/>
          <a:p>
            <a:fld id="{C9C0D2C4-E275-498B-AAF4-93FD0DF811CB}" type="slidenum">
              <a:rPr lang="it-IT" smtClean="0"/>
              <a:pPr/>
              <a:t>16</a:t>
            </a:fld>
            <a:endParaRPr lang="it-IT"/>
          </a:p>
        </p:txBody>
      </p:sp>
      <p:sp>
        <p:nvSpPr>
          <p:cNvPr id="5" name="Segnaposto piè di pagina 4"/>
          <p:cNvSpPr>
            <a:spLocks noGrp="1"/>
          </p:cNvSpPr>
          <p:nvPr>
            <p:ph type="ftr" sz="quarter" idx="11"/>
          </p:nvPr>
        </p:nvSpPr>
        <p:spPr/>
        <p:txBody>
          <a:bodyPr/>
          <a:lstStyle/>
          <a:p>
            <a:r>
              <a:rPr lang="it-IT" smtClean="0"/>
              <a:t>ORDINE PROVINCIALE DEI CHIRURGHI ED ODONTOIATRI - PISTOIA - </a:t>
            </a:r>
            <a:endParaRPr lang="it-IT"/>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890666"/>
          </a:xfrm>
        </p:spPr>
        <p:txBody>
          <a:bodyPr>
            <a:normAutofit/>
          </a:bodyPr>
          <a:lstStyle/>
          <a:p>
            <a:pPr algn="just"/>
            <a:r>
              <a:rPr lang="it-IT" sz="3600" dirty="0" smtClean="0"/>
              <a:t>Nel caso in cui siano intervenuti più sanitari, come, ad esempio, una équipe in un caso di urgenza medico-chirurgica, ogni singolo componente è obbligato alla stesura del referto che può essere, però, redatto singolarmente da ognuno oppure stilato in un unico atto sottoscritto da tutti, come stabilito dall'art. 334 </a:t>
            </a:r>
            <a:r>
              <a:rPr lang="it-IT" sz="3600" dirty="0" err="1" smtClean="0"/>
              <a:t>c.p.p.</a:t>
            </a:r>
            <a:r>
              <a:rPr lang="it-IT" sz="3600" dirty="0" smtClean="0"/>
              <a:t> comma 3.</a:t>
            </a:r>
            <a:endParaRPr lang="it-IT" sz="3600" dirty="0"/>
          </a:p>
        </p:txBody>
      </p:sp>
      <p:sp>
        <p:nvSpPr>
          <p:cNvPr id="3" name="Segnaposto numero diapositiva 2"/>
          <p:cNvSpPr>
            <a:spLocks noGrp="1"/>
          </p:cNvSpPr>
          <p:nvPr>
            <p:ph type="sldNum" sz="quarter" idx="12"/>
          </p:nvPr>
        </p:nvSpPr>
        <p:spPr/>
        <p:txBody>
          <a:bodyPr/>
          <a:lstStyle/>
          <a:p>
            <a:fld id="{C9C0D2C4-E275-498B-AAF4-93FD0DF811CB}" type="slidenum">
              <a:rPr lang="it-IT" smtClean="0"/>
              <a:pPr/>
              <a:t>17</a:t>
            </a:fld>
            <a:endParaRPr lang="it-IT"/>
          </a:p>
        </p:txBody>
      </p:sp>
      <p:sp>
        <p:nvSpPr>
          <p:cNvPr id="5" name="Segnaposto piè di pagina 4"/>
          <p:cNvSpPr>
            <a:spLocks noGrp="1"/>
          </p:cNvSpPr>
          <p:nvPr>
            <p:ph type="ftr" sz="quarter" idx="11"/>
          </p:nvPr>
        </p:nvSpPr>
        <p:spPr/>
        <p:txBody>
          <a:bodyPr/>
          <a:lstStyle/>
          <a:p>
            <a:r>
              <a:rPr lang="it-IT" smtClean="0"/>
              <a:t>ORDINE PROVINCIALE DEI CHIRURGHI ED ODONTOIATRI - PISTOIA - </a:t>
            </a:r>
            <a:endParaRPr lang="it-IT"/>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746650"/>
          </a:xfrm>
        </p:spPr>
        <p:txBody>
          <a:bodyPr>
            <a:normAutofit fontScale="90000"/>
          </a:bodyPr>
          <a:lstStyle/>
          <a:p>
            <a:pPr algn="just"/>
            <a:r>
              <a:rPr lang="it-IT" sz="6700" b="1" dirty="0" smtClean="0"/>
              <a:t>Art. 334 </a:t>
            </a:r>
            <a:r>
              <a:rPr lang="it-IT" sz="6700" b="1" dirty="0" err="1" smtClean="0"/>
              <a:t>c.p.p.</a:t>
            </a:r>
            <a:r>
              <a:rPr lang="it-IT" sz="6700" b="1" dirty="0" smtClean="0"/>
              <a:t/>
            </a:r>
            <a:br>
              <a:rPr lang="it-IT" sz="6700" b="1" dirty="0" smtClean="0"/>
            </a:br>
            <a:r>
              <a:rPr lang="it-IT" sz="3600" dirty="0" smtClean="0"/>
              <a:t/>
            </a:r>
            <a:br>
              <a:rPr lang="it-IT" sz="3600" dirty="0" smtClean="0"/>
            </a:br>
            <a:r>
              <a:rPr lang="it-IT" sz="3600" dirty="0" smtClean="0"/>
              <a:t>1.Chi ha l'obbligo del </a:t>
            </a:r>
            <a:r>
              <a:rPr lang="it-IT" sz="3600" u="sng" dirty="0" smtClean="0"/>
              <a:t>referto</a:t>
            </a:r>
            <a:r>
              <a:rPr lang="it-IT" sz="3600" dirty="0" smtClean="0"/>
              <a:t> [c.p. </a:t>
            </a:r>
            <a:r>
              <a:rPr lang="it-IT" sz="3600" u="sng" dirty="0" smtClean="0"/>
              <a:t>365</a:t>
            </a:r>
            <a:r>
              <a:rPr lang="it-IT" sz="3600" dirty="0" smtClean="0"/>
              <a:t>] deve </a:t>
            </a:r>
            <a:r>
              <a:rPr lang="it-IT" sz="3600" b="1" dirty="0" smtClean="0"/>
              <a:t>farlo pervenire entro quarantotto ore</a:t>
            </a:r>
            <a:r>
              <a:rPr lang="it-IT" sz="3600" dirty="0" smtClean="0"/>
              <a:t> o, se </a:t>
            </a:r>
            <a:r>
              <a:rPr lang="it-IT" sz="3600" b="1" dirty="0" smtClean="0"/>
              <a:t>vi è pericolo nel ritardo, immediatamente</a:t>
            </a:r>
            <a:r>
              <a:rPr lang="it-IT" sz="3600" dirty="0" smtClean="0"/>
              <a:t> al pubblico ministero o a qualsiasi ufficiale di polizia giudiziaria del luogo in cui ha prestato la propria opera o assistenza ovvero, in loro mancanza, all'ufficiale di polizia giudiziaria più vicino</a:t>
            </a:r>
            <a:endParaRPr lang="it-IT" sz="3600" dirty="0"/>
          </a:p>
        </p:txBody>
      </p:sp>
      <p:sp>
        <p:nvSpPr>
          <p:cNvPr id="3" name="Segnaposto numero diapositiva 2"/>
          <p:cNvSpPr>
            <a:spLocks noGrp="1"/>
          </p:cNvSpPr>
          <p:nvPr>
            <p:ph type="sldNum" sz="quarter" idx="12"/>
          </p:nvPr>
        </p:nvSpPr>
        <p:spPr/>
        <p:txBody>
          <a:bodyPr/>
          <a:lstStyle/>
          <a:p>
            <a:fld id="{C9C0D2C4-E275-498B-AAF4-93FD0DF811CB}" type="slidenum">
              <a:rPr lang="it-IT" smtClean="0"/>
              <a:pPr/>
              <a:t>18</a:t>
            </a:fld>
            <a:endParaRPr lang="it-IT"/>
          </a:p>
        </p:txBody>
      </p:sp>
      <p:sp>
        <p:nvSpPr>
          <p:cNvPr id="5" name="Segnaposto piè di pagina 4"/>
          <p:cNvSpPr>
            <a:spLocks noGrp="1"/>
          </p:cNvSpPr>
          <p:nvPr>
            <p:ph type="ftr" sz="quarter" idx="11"/>
          </p:nvPr>
        </p:nvSpPr>
        <p:spPr/>
        <p:txBody>
          <a:bodyPr/>
          <a:lstStyle/>
          <a:p>
            <a:r>
              <a:rPr lang="it-IT" smtClean="0"/>
              <a:t>ORDINE PROVINCIALE DEI CHIRURGHI ED ODONTOIATRI - PISTOIA - </a:t>
            </a:r>
            <a:endParaRPr lang="it-IT"/>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890666"/>
          </a:xfrm>
        </p:spPr>
        <p:txBody>
          <a:bodyPr>
            <a:normAutofit/>
          </a:bodyPr>
          <a:lstStyle/>
          <a:p>
            <a:pPr algn="just"/>
            <a:r>
              <a:rPr lang="it-IT" sz="3600" dirty="0" smtClean="0"/>
              <a:t>2. Il referto indica la persona alla quale è stata prestata assistenza e, se è possibile, le sue generalità, il luogo dove si trova attualmente e quanto altro valga a identificarla nonché il luogo, il tempo e le altre circostanze dell'intervento; dà inoltre le notizie che servono a stabilire le circostanze del fatto, i mezzi con i quali è stato commesso e gli effetti che ha causato o può causare.</a:t>
            </a:r>
            <a:endParaRPr lang="it-IT" sz="3600" dirty="0"/>
          </a:p>
        </p:txBody>
      </p:sp>
      <p:sp>
        <p:nvSpPr>
          <p:cNvPr id="3" name="Segnaposto numero diapositiva 2"/>
          <p:cNvSpPr>
            <a:spLocks noGrp="1"/>
          </p:cNvSpPr>
          <p:nvPr>
            <p:ph type="sldNum" sz="quarter" idx="12"/>
          </p:nvPr>
        </p:nvSpPr>
        <p:spPr/>
        <p:txBody>
          <a:bodyPr/>
          <a:lstStyle/>
          <a:p>
            <a:fld id="{C9C0D2C4-E275-498B-AAF4-93FD0DF811CB}" type="slidenum">
              <a:rPr lang="it-IT" smtClean="0"/>
              <a:pPr/>
              <a:t>19</a:t>
            </a:fld>
            <a:endParaRPr lang="it-IT"/>
          </a:p>
        </p:txBody>
      </p:sp>
      <p:sp>
        <p:nvSpPr>
          <p:cNvPr id="5" name="Segnaposto piè di pagina 4"/>
          <p:cNvSpPr>
            <a:spLocks noGrp="1"/>
          </p:cNvSpPr>
          <p:nvPr>
            <p:ph type="ftr" sz="quarter" idx="11"/>
          </p:nvPr>
        </p:nvSpPr>
        <p:spPr/>
        <p:txBody>
          <a:bodyPr/>
          <a:lstStyle/>
          <a:p>
            <a:r>
              <a:rPr lang="it-IT" smtClean="0"/>
              <a:t>ORDINE PROVINCIALE DEI CHIRURGHI ED ODONTOIATRI - PISTOIA - </a:t>
            </a:r>
            <a:endParaRPr lang="it-IT"/>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332657"/>
            <a:ext cx="7772400" cy="792087"/>
          </a:xfrm>
        </p:spPr>
        <p:txBody>
          <a:bodyPr>
            <a:normAutofit/>
          </a:bodyPr>
          <a:lstStyle/>
          <a:p>
            <a:r>
              <a:rPr lang="it-IT" sz="3200" dirty="0" smtClean="0"/>
              <a:t>OMICIDIO STRADALE COLPOSO</a:t>
            </a:r>
            <a:endParaRPr lang="it-IT" sz="3200" dirty="0"/>
          </a:p>
        </p:txBody>
      </p:sp>
      <p:sp>
        <p:nvSpPr>
          <p:cNvPr id="3" name="Sottotitolo 2"/>
          <p:cNvSpPr>
            <a:spLocks noGrp="1"/>
          </p:cNvSpPr>
          <p:nvPr>
            <p:ph type="subTitle" idx="1"/>
          </p:nvPr>
        </p:nvSpPr>
        <p:spPr>
          <a:xfrm>
            <a:off x="467544" y="980728"/>
            <a:ext cx="8352928" cy="5616624"/>
          </a:xfrm>
        </p:spPr>
        <p:txBody>
          <a:bodyPr>
            <a:noAutofit/>
          </a:bodyPr>
          <a:lstStyle/>
          <a:p>
            <a:pPr algn="just"/>
            <a:r>
              <a:rPr lang="it-IT" sz="1300" dirty="0" smtClean="0">
                <a:solidFill>
                  <a:schemeClr val="tx1"/>
                </a:solidFill>
              </a:rPr>
              <a:t>1. Dopo l'articolo 589 del codice penale sono inseriti i seguenti: «</a:t>
            </a:r>
            <a:r>
              <a:rPr lang="it-IT" sz="1300" b="1" dirty="0" smtClean="0">
                <a:solidFill>
                  <a:schemeClr val="tx1"/>
                </a:solidFill>
              </a:rPr>
              <a:t>Art. 589-bis</a:t>
            </a:r>
            <a:r>
              <a:rPr lang="it-IT" sz="1300" dirty="0" smtClean="0">
                <a:solidFill>
                  <a:schemeClr val="tx1"/>
                </a:solidFill>
              </a:rPr>
              <a:t>. (</a:t>
            </a:r>
            <a:r>
              <a:rPr lang="it-IT" sz="1300" b="1" u="sng" dirty="0" smtClean="0">
                <a:solidFill>
                  <a:schemeClr val="tx1"/>
                </a:solidFill>
              </a:rPr>
              <a:t>Omicidio stradale</a:t>
            </a:r>
            <a:r>
              <a:rPr lang="it-IT" sz="1300" dirty="0" smtClean="0">
                <a:solidFill>
                  <a:schemeClr val="tx1"/>
                </a:solidFill>
              </a:rPr>
              <a:t>). - Chiunque cagioni per colpa la morte di una persona con violazione delle norme sulla disciplina della circolazione stradale è punito con la reclusione da due a sette anni. Chiunque, ponendosi alla guida di un veicolo a motore in stato di ebbrezza alcolica o di alterazione psico-fisica conseguente all'assunzione di sostanze stupefacenti o psicotrope ai sensi rispettivamente degli articoli 186, comma 2, lettera c), e 187 del decreto legislativo 30 aprile 1992, n. 285, cagioni per colpa la morte di una persona, è punito con la reclusione da otto a dodici anni. La stessa pena si applica al conducente di un veicolo a motore di cui all'articolo 186-bis, comma 1, lettere b), c) e d), del decreto legislativo 30 aprile 1992, n. 285, il quale, in stato di ebbrezza alcolica ai sensi dell'articolo 186, comma 2, lettera b), del medesimo decreto legislativo n. 285 del 1992, cagioni per colpa la morte di una persona. Salvo quanto previsto dal terzo comma, chiunque, ponendosi alla guida di un veicolo a motore in stato di ebbrezza alcolica ai sensi dell'articolo 186, comma 2, lettera b), del decreto legislativo 30 aprile 1992, n. 285, cagioni per colpa la morte di una persona, è punito con la reclusione da cinque a dieci anni. La pena di cui al comma precedente si applica altresì: 1) al conducente di un veicolo a motore che, procedendo in un centro urbano ad una velocità pari o superiore al doppio di quella consentita e comunque non inferiore a 70 km/h, ovvero su strade extraurbane ad una velocità superiore di almeno 50 km/h rispetto a quella massima consentita, cagioni per colpa la morte di una persona; 2) al conducente di un veicolo a motore che, attraversando un'intersezione con il semaforo disposto al rosso ovvero circolando contromano, cagioni per colpa la morte di una persona; 3) al conducente di un veicolo a motore che, a seguito di manovra di inversione del senso di marcia in prossimità o in corrispondenza di intersezioni, curve o dossi o a seguito di sorpasso di un altro mezzo in corrispondenza di un attraversamento pedonale o di linea continua, cagioni per colpa la morte di una persona. Nelle ipotesi di cui ai commi precedenti la pena e' aumentata se il fatto e' commesso da persona non munita di patente di guida o con patente sospesa o revocata, ovvero nel caso in cui il veicolo a motore sia di proprietà, dell'autore del fatto e tale veicolo sia sprovvisto di assicurazione obbligatoria. Nelle ipotesi di cui ai commi precedenti, qualora l'evento non sia esclusiva conseguenza dell'azione o dell'omissione del colpevole, la pena e' diminuita fino alla metà. Nelle ipotesi di cui ai commi precedenti, qualora il conducente cagioni la morte di più persone, ovvero la morte di una o più persone e lesioni a una o più persone, si applica la pena che dovrebbe infliggersi per la più grave delle violazioni commesse aumentata fino al triplo, ma la pena non può superare gli anni diciotto. </a:t>
            </a:r>
            <a:r>
              <a:rPr lang="it-IT" sz="1300" b="1" dirty="0" smtClean="0">
                <a:solidFill>
                  <a:schemeClr val="tx1"/>
                </a:solidFill>
              </a:rPr>
              <a:t>Art. 589-ter.</a:t>
            </a:r>
            <a:r>
              <a:rPr lang="it-IT" sz="1300" dirty="0" smtClean="0">
                <a:solidFill>
                  <a:schemeClr val="tx1"/>
                </a:solidFill>
              </a:rPr>
              <a:t> (</a:t>
            </a:r>
            <a:r>
              <a:rPr lang="it-IT" sz="1300" b="1" u="sng" dirty="0" smtClean="0">
                <a:solidFill>
                  <a:schemeClr val="tx1"/>
                </a:solidFill>
              </a:rPr>
              <a:t>Fuga del conducente in caso di omicidio stradale</a:t>
            </a:r>
            <a:r>
              <a:rPr lang="it-IT" sz="1300" dirty="0" smtClean="0">
                <a:solidFill>
                  <a:schemeClr val="tx1"/>
                </a:solidFill>
              </a:rPr>
              <a:t>). - Nel caso di cui all'articolo 589-bis, se il conducente si da' alla fuga, la pena e' aumentata da un terzo a due terzi e comunque non può essere inferiore a cinque anni». </a:t>
            </a:r>
            <a:endParaRPr lang="it-IT" sz="1300" dirty="0">
              <a:solidFill>
                <a:schemeClr val="tx1"/>
              </a:solidFill>
            </a:endParaRPr>
          </a:p>
        </p:txBody>
      </p:sp>
      <p:sp>
        <p:nvSpPr>
          <p:cNvPr id="4" name="Segnaposto numero diapositiva 3"/>
          <p:cNvSpPr>
            <a:spLocks noGrp="1"/>
          </p:cNvSpPr>
          <p:nvPr>
            <p:ph type="sldNum" sz="quarter" idx="12"/>
          </p:nvPr>
        </p:nvSpPr>
        <p:spPr/>
        <p:txBody>
          <a:bodyPr/>
          <a:lstStyle/>
          <a:p>
            <a:fld id="{C9C0D2C4-E275-498B-AAF4-93FD0DF811CB}" type="slidenum">
              <a:rPr lang="it-IT" smtClean="0"/>
              <a:pPr/>
              <a:t>2</a:t>
            </a:fld>
            <a:endParaRPr lang="it-IT"/>
          </a:p>
        </p:txBody>
      </p:sp>
      <p:sp>
        <p:nvSpPr>
          <p:cNvPr id="6" name="Segnaposto piè di pagina 5"/>
          <p:cNvSpPr>
            <a:spLocks noGrp="1"/>
          </p:cNvSpPr>
          <p:nvPr>
            <p:ph type="ftr" sz="quarter" idx="11"/>
          </p:nvPr>
        </p:nvSpPr>
        <p:spPr/>
        <p:txBody>
          <a:bodyPr/>
          <a:lstStyle/>
          <a:p>
            <a:r>
              <a:rPr lang="it-IT" smtClean="0"/>
              <a:t>ORDINE PROVINCIALE DEI CHIRURGHI ED ODONTOIATRI - PISTOIA - </a:t>
            </a:r>
            <a:endParaRPr lang="it-IT"/>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818658"/>
          </a:xfrm>
        </p:spPr>
        <p:txBody>
          <a:bodyPr/>
          <a:lstStyle/>
          <a:p>
            <a:pPr algn="just"/>
            <a:r>
              <a:rPr lang="it-IT" dirty="0" smtClean="0"/>
              <a:t>3. Se più persone hanno prestato la loro assistenza nella medesima occasione, sono tutte obbligate al referto, con facoltà di redigere e sottoscrivere un unico atto.</a:t>
            </a:r>
            <a:endParaRPr lang="it-IT" dirty="0"/>
          </a:p>
        </p:txBody>
      </p:sp>
      <p:sp>
        <p:nvSpPr>
          <p:cNvPr id="3" name="Segnaposto numero diapositiva 2"/>
          <p:cNvSpPr>
            <a:spLocks noGrp="1"/>
          </p:cNvSpPr>
          <p:nvPr>
            <p:ph type="sldNum" sz="quarter" idx="12"/>
          </p:nvPr>
        </p:nvSpPr>
        <p:spPr/>
        <p:txBody>
          <a:bodyPr/>
          <a:lstStyle/>
          <a:p>
            <a:fld id="{C9C0D2C4-E275-498B-AAF4-93FD0DF811CB}" type="slidenum">
              <a:rPr lang="it-IT" smtClean="0"/>
              <a:pPr/>
              <a:t>20</a:t>
            </a:fld>
            <a:endParaRPr lang="it-IT"/>
          </a:p>
        </p:txBody>
      </p:sp>
      <p:sp>
        <p:nvSpPr>
          <p:cNvPr id="5" name="Segnaposto piè di pagina 4"/>
          <p:cNvSpPr>
            <a:spLocks noGrp="1"/>
          </p:cNvSpPr>
          <p:nvPr>
            <p:ph type="ftr" sz="quarter" idx="11"/>
          </p:nvPr>
        </p:nvSpPr>
        <p:spPr/>
        <p:txBody>
          <a:bodyPr/>
          <a:lstStyle/>
          <a:p>
            <a:r>
              <a:rPr lang="it-IT" smtClean="0"/>
              <a:t>ORDINE PROVINCIALE DEI CHIRURGHI ED ODONTOIATRI - PISTOIA - </a:t>
            </a:r>
            <a:endParaRPr lang="it-IT"/>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178698"/>
          </a:xfrm>
        </p:spPr>
        <p:txBody>
          <a:bodyPr>
            <a:noAutofit/>
          </a:bodyPr>
          <a:lstStyle/>
          <a:p>
            <a:pPr algn="just"/>
            <a:r>
              <a:rPr lang="it-IT" sz="2400" dirty="0" smtClean="0"/>
              <a:t>Abbiamo detto che, perché sussista l'obbligo di referto, è necessario che si tratti di delitto perseguibile d'ufficio e che, circa tale perseguibilità, è richiesta, </a:t>
            </a:r>
            <a:r>
              <a:rPr lang="it-IT" sz="2400" b="1" dirty="0" smtClean="0"/>
              <a:t>ancor prima della certezza, la semplice possibilità</a:t>
            </a:r>
            <a:r>
              <a:rPr lang="it-IT" sz="2400" dirty="0" smtClean="0"/>
              <a:t>. Si tratta cioè, come emerge chiaramente, di esprimere, con un giudizio tecnico, una diagnosi ed una prognosi specifiche, premesse indispensabili per poter appurare il rapporto di causalità. Proprio perché si tratta di danno alla persona, </a:t>
            </a:r>
            <a:r>
              <a:rPr lang="it-IT" sz="2400" b="1" dirty="0" smtClean="0"/>
              <a:t>il referto va inteso, a tutti gli effetti, come prestazione medico-legale che deve, però, poter essere espletata da un qualsiasi medico, quando il caso lo richieda</a:t>
            </a:r>
            <a:r>
              <a:rPr lang="it-IT" sz="2400" dirty="0" smtClean="0"/>
              <a:t>. Tuttavia sussistono reali difficoltà, di fronte ad un caso, specie se nell'urgenza, nel decidere se sia sufficiente un certificato o se sia necessario un referto, difficoltà insite proprio nell'aspetto medico-legale del parere prognostico, in quanto non è sempre agevole capire in prima istanza quale sia l'obiettività più importante e, quindi, da descrivere accuratamente nel referto. </a:t>
            </a:r>
            <a:endParaRPr lang="it-IT" sz="2400" dirty="0"/>
          </a:p>
        </p:txBody>
      </p:sp>
      <p:sp>
        <p:nvSpPr>
          <p:cNvPr id="3" name="Segnaposto numero diapositiva 2"/>
          <p:cNvSpPr>
            <a:spLocks noGrp="1"/>
          </p:cNvSpPr>
          <p:nvPr>
            <p:ph type="sldNum" sz="quarter" idx="12"/>
          </p:nvPr>
        </p:nvSpPr>
        <p:spPr/>
        <p:txBody>
          <a:bodyPr/>
          <a:lstStyle/>
          <a:p>
            <a:fld id="{C9C0D2C4-E275-498B-AAF4-93FD0DF811CB}" type="slidenum">
              <a:rPr lang="it-IT" smtClean="0"/>
              <a:pPr/>
              <a:t>21</a:t>
            </a:fld>
            <a:endParaRPr lang="it-IT"/>
          </a:p>
        </p:txBody>
      </p:sp>
      <p:sp>
        <p:nvSpPr>
          <p:cNvPr id="5" name="Segnaposto piè di pagina 4"/>
          <p:cNvSpPr>
            <a:spLocks noGrp="1"/>
          </p:cNvSpPr>
          <p:nvPr>
            <p:ph type="ftr" sz="quarter" idx="11"/>
          </p:nvPr>
        </p:nvSpPr>
        <p:spPr/>
        <p:txBody>
          <a:bodyPr/>
          <a:lstStyle/>
          <a:p>
            <a:r>
              <a:rPr lang="it-IT" smtClean="0"/>
              <a:t>ORDINE PROVINCIALE DEI CHIRURGHI ED ODONTOIATRI - PISTOIA - </a:t>
            </a:r>
            <a:endParaRPr lang="it-IT"/>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962674"/>
          </a:xfrm>
        </p:spPr>
        <p:txBody>
          <a:bodyPr>
            <a:noAutofit/>
          </a:bodyPr>
          <a:lstStyle/>
          <a:p>
            <a:pPr algn="just"/>
            <a:r>
              <a:rPr lang="it-IT" sz="2800" dirty="0" smtClean="0"/>
              <a:t>Per quanto riguarda l'</a:t>
            </a:r>
            <a:r>
              <a:rPr lang="it-IT" sz="2800" b="1" u="sng" dirty="0" smtClean="0"/>
              <a:t>omissione di referto</a:t>
            </a:r>
            <a:r>
              <a:rPr lang="it-IT" sz="2800" dirty="0" smtClean="0"/>
              <a:t>, come disciplinata dall'art. 365 c.p., </a:t>
            </a:r>
            <a:r>
              <a:rPr lang="it-IT" sz="2800" b="1" u="sng" dirty="0" smtClean="0"/>
              <a:t>è considerata reato</a:t>
            </a:r>
            <a:r>
              <a:rPr lang="it-IT" sz="2800" dirty="0" smtClean="0"/>
              <a:t> in quanto ostacolo allo svolgimento dell'attività giudiziaria. Infatti, ricordiamo che, perché tale attività si esplichi è necessario che il delitto commesso sia noto alla competente autorità ed è proprio in questo senso che l'omissione del referto può essere considerata un reato di pericolo, in quanto, cioè, crea il pericolo della non perseguibilità di un autore di reato. Per questo motivo, </a:t>
            </a:r>
            <a:r>
              <a:rPr lang="it-IT" sz="2800" b="1" dirty="0" smtClean="0"/>
              <a:t>è punibile non solo chi ometta di redigere il referto, ma anche chi non lo faccia pervenire in tempo all'autorità giudiziaria (art. 334 </a:t>
            </a:r>
            <a:r>
              <a:rPr lang="it-IT" sz="2800" b="1" dirty="0" err="1" smtClean="0"/>
              <a:t>c.p.p.</a:t>
            </a:r>
            <a:r>
              <a:rPr lang="it-IT" sz="2800" b="1" dirty="0" smtClean="0"/>
              <a:t>) e chi lo rediga in maniera incompleta o scorretta</a:t>
            </a:r>
            <a:r>
              <a:rPr lang="it-IT" sz="2800" dirty="0" smtClean="0"/>
              <a:t>.</a:t>
            </a:r>
            <a:endParaRPr lang="it-IT" sz="2800" dirty="0"/>
          </a:p>
        </p:txBody>
      </p:sp>
      <p:sp>
        <p:nvSpPr>
          <p:cNvPr id="3" name="Segnaposto numero diapositiva 2"/>
          <p:cNvSpPr>
            <a:spLocks noGrp="1"/>
          </p:cNvSpPr>
          <p:nvPr>
            <p:ph type="sldNum" sz="quarter" idx="12"/>
          </p:nvPr>
        </p:nvSpPr>
        <p:spPr/>
        <p:txBody>
          <a:bodyPr/>
          <a:lstStyle/>
          <a:p>
            <a:fld id="{C9C0D2C4-E275-498B-AAF4-93FD0DF811CB}" type="slidenum">
              <a:rPr lang="it-IT" smtClean="0"/>
              <a:pPr/>
              <a:t>22</a:t>
            </a:fld>
            <a:endParaRPr lang="it-IT"/>
          </a:p>
        </p:txBody>
      </p:sp>
      <p:sp>
        <p:nvSpPr>
          <p:cNvPr id="5" name="Segnaposto piè di pagina 4"/>
          <p:cNvSpPr>
            <a:spLocks noGrp="1"/>
          </p:cNvSpPr>
          <p:nvPr>
            <p:ph type="ftr" sz="quarter" idx="11"/>
          </p:nvPr>
        </p:nvSpPr>
        <p:spPr/>
        <p:txBody>
          <a:bodyPr/>
          <a:lstStyle/>
          <a:p>
            <a:r>
              <a:rPr lang="it-IT" smtClean="0"/>
              <a:t>ORDINE PROVINCIALE DEI CHIRURGHI ED ODONTOIATRI - PISTOIA - </a:t>
            </a:r>
            <a:endParaRPr lang="it-IT"/>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034682"/>
          </a:xfrm>
        </p:spPr>
        <p:txBody>
          <a:bodyPr>
            <a:noAutofit/>
          </a:bodyPr>
          <a:lstStyle/>
          <a:p>
            <a:pPr algn="just"/>
            <a:r>
              <a:rPr lang="it-IT" sz="2400" dirty="0" smtClean="0"/>
              <a:t>I </a:t>
            </a:r>
            <a:r>
              <a:rPr lang="it-IT" sz="2400" b="1" dirty="0" smtClean="0"/>
              <a:t>delitti</a:t>
            </a:r>
            <a:r>
              <a:rPr lang="it-IT" sz="2400" dirty="0" smtClean="0"/>
              <a:t> di più frequente riscontro nell'esercizio della professione sanitaria, per i quali sussiste l'obbligo di referto, sono i </a:t>
            </a:r>
            <a:r>
              <a:rPr lang="it-IT" sz="2400" b="1" dirty="0" smtClean="0"/>
              <a:t>delitti contro la vita e l'incolumità personale</a:t>
            </a:r>
            <a:r>
              <a:rPr lang="it-IT" sz="2400" dirty="0" smtClean="0"/>
              <a:t> (tutti gli omicidi nelle loro varie specie, l'istigazione o l'aiuto al suicidio, la morte come conseguenza di un altro delitto, le lesioni personali gravissime, le lesioni personali gravi e le lesioni personali lievi che producono una malattia di durata superiore ai venti giorni; le lesioni colpose gravi o gravissime quando siano conseguenza di violazione delle norme di prevenzione degli infortuni sul lavoro o relative all'igiene del lavoro o che abbiano determinato una malattia professionale). In altre parole “</a:t>
            </a:r>
            <a:r>
              <a:rPr lang="it-IT" sz="2400" b="1" dirty="0" smtClean="0"/>
              <a:t>le lesioni perseguibili sono quelle dolose (tranne quelle giudicate guaribili entro 20 giorni, sempre che non ricorrano circostanze aggravanti) e quelle che comportano pericolo di vita o la previsione di menomazioni permanenti o di funzione</a:t>
            </a:r>
            <a:r>
              <a:rPr lang="it-IT" sz="2400" dirty="0" smtClean="0"/>
              <a:t>"</a:t>
            </a:r>
            <a:endParaRPr lang="it-IT" sz="2400" b="1" dirty="0"/>
          </a:p>
        </p:txBody>
      </p:sp>
      <p:sp>
        <p:nvSpPr>
          <p:cNvPr id="3" name="Segnaposto numero diapositiva 2"/>
          <p:cNvSpPr>
            <a:spLocks noGrp="1"/>
          </p:cNvSpPr>
          <p:nvPr>
            <p:ph type="sldNum" sz="quarter" idx="12"/>
          </p:nvPr>
        </p:nvSpPr>
        <p:spPr/>
        <p:txBody>
          <a:bodyPr/>
          <a:lstStyle/>
          <a:p>
            <a:fld id="{C9C0D2C4-E275-498B-AAF4-93FD0DF811CB}" type="slidenum">
              <a:rPr lang="it-IT" smtClean="0"/>
              <a:pPr/>
              <a:t>23</a:t>
            </a:fld>
            <a:endParaRPr lang="it-IT"/>
          </a:p>
        </p:txBody>
      </p:sp>
      <p:sp>
        <p:nvSpPr>
          <p:cNvPr id="5" name="Segnaposto piè di pagina 4"/>
          <p:cNvSpPr>
            <a:spLocks noGrp="1"/>
          </p:cNvSpPr>
          <p:nvPr>
            <p:ph type="ftr" sz="quarter" idx="11"/>
          </p:nvPr>
        </p:nvSpPr>
        <p:spPr/>
        <p:txBody>
          <a:bodyPr/>
          <a:lstStyle/>
          <a:p>
            <a:r>
              <a:rPr lang="it-IT" smtClean="0"/>
              <a:t>ORDINE PROVINCIALE DEI CHIRURGHI ED ODONTOIATRI - PISTOIA - </a:t>
            </a:r>
            <a:endParaRPr lang="it-IT"/>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Classificazione delle lesioni personali</a:t>
            </a:r>
            <a:endParaRPr lang="it-IT" dirty="0"/>
          </a:p>
        </p:txBody>
      </p:sp>
      <p:sp>
        <p:nvSpPr>
          <p:cNvPr id="3" name="Segnaposto contenuto 2"/>
          <p:cNvSpPr>
            <a:spLocks noGrp="1"/>
          </p:cNvSpPr>
          <p:nvPr>
            <p:ph idx="1"/>
          </p:nvPr>
        </p:nvSpPr>
        <p:spPr/>
        <p:txBody>
          <a:bodyPr>
            <a:normAutofit fontScale="62500" lnSpcReduction="20000"/>
          </a:bodyPr>
          <a:lstStyle/>
          <a:p>
            <a:pPr>
              <a:buNone/>
            </a:pPr>
            <a:r>
              <a:rPr lang="it-IT" b="1" dirty="0" smtClean="0"/>
              <a:t>Sulla base dell’elemento psicologico si distinguono</a:t>
            </a:r>
            <a:r>
              <a:rPr lang="it-IT" dirty="0" smtClean="0"/>
              <a:t>:</a:t>
            </a:r>
            <a:br>
              <a:rPr lang="it-IT" dirty="0" smtClean="0"/>
            </a:br>
            <a:r>
              <a:rPr lang="it-IT" dirty="0" smtClean="0"/>
              <a:t>a. lesione personale </a:t>
            </a:r>
            <a:r>
              <a:rPr lang="it-IT" b="1" dirty="0" smtClean="0"/>
              <a:t>volontaria o dolosa</a:t>
            </a:r>
            <a:r>
              <a:rPr lang="it-IT" dirty="0" smtClean="0"/>
              <a:t>;</a:t>
            </a:r>
            <a:br>
              <a:rPr lang="it-IT" dirty="0" smtClean="0"/>
            </a:br>
            <a:r>
              <a:rPr lang="it-IT" dirty="0" smtClean="0"/>
              <a:t>b. </a:t>
            </a:r>
            <a:r>
              <a:rPr lang="it-IT" b="1" dirty="0" smtClean="0"/>
              <a:t>lesione personale colposa</a:t>
            </a:r>
            <a:r>
              <a:rPr lang="it-IT" dirty="0" smtClean="0"/>
              <a:t>.</a:t>
            </a:r>
          </a:p>
          <a:p>
            <a:pPr>
              <a:buNone/>
            </a:pPr>
            <a:r>
              <a:rPr lang="it-IT" dirty="0" smtClean="0"/>
              <a:t> Sulla base della durata della malattia si è soliti distinguere:</a:t>
            </a:r>
            <a:br>
              <a:rPr lang="it-IT" dirty="0" smtClean="0"/>
            </a:br>
            <a:r>
              <a:rPr lang="it-IT" dirty="0" smtClean="0"/>
              <a:t>a. lesione personale lievissima: se la durata della malattia non è superiore ai 20 giorni (in questo caso il delitto è perseguibile a querela della persona offesa);</a:t>
            </a:r>
            <a:br>
              <a:rPr lang="it-IT" dirty="0" smtClean="0"/>
            </a:br>
            <a:r>
              <a:rPr lang="it-IT" dirty="0" smtClean="0"/>
              <a:t>b. lesione personale lieve: quando la malattia a una durata maggiore di 20 giorni ma non superiore ai 40 (ove si tratti di lesione personale volontaria si procede d’ufficio e perciò sussiste per il medico l’obbligo di referto);</a:t>
            </a:r>
            <a:br>
              <a:rPr lang="it-IT" dirty="0" smtClean="0"/>
            </a:br>
            <a:r>
              <a:rPr lang="it-IT" dirty="0" smtClean="0"/>
              <a:t>c. lesione personale grave: se la durata della malattia o dell’incapacità di attendere alle ordinarie occupazioni supera i 40 giorni o se si configura alcuna delle circostanze aggravanti previste dalla legge;</a:t>
            </a:r>
            <a:br>
              <a:rPr lang="it-IT" dirty="0" smtClean="0"/>
            </a:br>
            <a:r>
              <a:rPr lang="it-IT" dirty="0" smtClean="0"/>
              <a:t>d. lesione personale gravissima: se la malattia è certamente o probabilmente insanabile o se si configura alcuna altra delle circostanze aggravanti.</a:t>
            </a:r>
            <a:endParaRPr lang="it-IT" dirty="0"/>
          </a:p>
        </p:txBody>
      </p:sp>
      <p:sp>
        <p:nvSpPr>
          <p:cNvPr id="4" name="Segnaposto numero diapositiva 3"/>
          <p:cNvSpPr>
            <a:spLocks noGrp="1"/>
          </p:cNvSpPr>
          <p:nvPr>
            <p:ph type="sldNum" sz="quarter" idx="12"/>
          </p:nvPr>
        </p:nvSpPr>
        <p:spPr/>
        <p:txBody>
          <a:bodyPr/>
          <a:lstStyle/>
          <a:p>
            <a:fld id="{C9C0D2C4-E275-498B-AAF4-93FD0DF811CB}" type="slidenum">
              <a:rPr lang="it-IT" smtClean="0"/>
              <a:pPr/>
              <a:t>24</a:t>
            </a:fld>
            <a:endParaRPr lang="it-IT"/>
          </a:p>
        </p:txBody>
      </p:sp>
      <p:sp>
        <p:nvSpPr>
          <p:cNvPr id="6" name="Segnaposto piè di pagina 5"/>
          <p:cNvSpPr>
            <a:spLocks noGrp="1"/>
          </p:cNvSpPr>
          <p:nvPr>
            <p:ph type="ftr" sz="quarter" idx="11"/>
          </p:nvPr>
        </p:nvSpPr>
        <p:spPr/>
        <p:txBody>
          <a:bodyPr/>
          <a:lstStyle/>
          <a:p>
            <a:r>
              <a:rPr lang="it-IT" smtClean="0"/>
              <a:t>ORDINE PROVINCIALE DEI CHIRURGHI ED ODONTOIATRI - PISTOIA - </a:t>
            </a:r>
            <a:endParaRPr lang="it-IT"/>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Art 582 c.p.</a:t>
            </a:r>
            <a:endParaRPr lang="it-IT" dirty="0"/>
          </a:p>
        </p:txBody>
      </p:sp>
      <p:sp>
        <p:nvSpPr>
          <p:cNvPr id="3" name="Segnaposto contenuto 2"/>
          <p:cNvSpPr>
            <a:spLocks noGrp="1"/>
          </p:cNvSpPr>
          <p:nvPr>
            <p:ph idx="1"/>
          </p:nvPr>
        </p:nvSpPr>
        <p:spPr/>
        <p:txBody>
          <a:bodyPr>
            <a:normAutofit fontScale="55000" lnSpcReduction="20000"/>
          </a:bodyPr>
          <a:lstStyle/>
          <a:p>
            <a:pPr algn="just">
              <a:buNone/>
            </a:pPr>
            <a:r>
              <a:rPr lang="it-IT" dirty="0" smtClean="0"/>
              <a:t>Chiunque cagiona ad alcuno una lesione</a:t>
            </a:r>
          </a:p>
          <a:p>
            <a:pPr algn="just">
              <a:buNone/>
            </a:pPr>
            <a:r>
              <a:rPr lang="it-IT" dirty="0" smtClean="0"/>
              <a:t>personale </a:t>
            </a:r>
            <a:r>
              <a:rPr lang="it-IT" baseline="30000" dirty="0" smtClean="0">
                <a:hlinkClick r:id="rId2"/>
              </a:rPr>
              <a:t>(1)</a:t>
            </a:r>
            <a:r>
              <a:rPr lang="it-IT" dirty="0" smtClean="0"/>
              <a:t> , dalla quale deriva una </a:t>
            </a:r>
            <a:r>
              <a:rPr lang="it-IT" u="sng" dirty="0" smtClean="0"/>
              <a:t>malattia</a:t>
            </a:r>
            <a:r>
              <a:rPr lang="it-IT" dirty="0" smtClean="0"/>
              <a:t> nel</a:t>
            </a:r>
          </a:p>
          <a:p>
            <a:pPr algn="just">
              <a:buNone/>
            </a:pPr>
            <a:r>
              <a:rPr lang="it-IT" dirty="0" smtClean="0"/>
              <a:t>corpo o nella mente </a:t>
            </a:r>
            <a:r>
              <a:rPr lang="it-IT" baseline="30000" dirty="0" smtClean="0">
                <a:hlinkClick r:id="rId2"/>
              </a:rPr>
              <a:t>(2)</a:t>
            </a:r>
            <a:r>
              <a:rPr lang="it-IT" dirty="0" smtClean="0"/>
              <a:t> , è punito con la reclusione</a:t>
            </a:r>
          </a:p>
          <a:p>
            <a:pPr algn="just">
              <a:buNone/>
            </a:pPr>
            <a:r>
              <a:rPr lang="it-IT" dirty="0" smtClean="0"/>
              <a:t>da sei mesi a tre anni.</a:t>
            </a:r>
          </a:p>
          <a:p>
            <a:pPr algn="just">
              <a:buNone/>
            </a:pPr>
            <a:r>
              <a:rPr lang="it-IT" dirty="0" smtClean="0"/>
              <a:t>Se la malattia ha una durata non superiore ai venti</a:t>
            </a:r>
          </a:p>
          <a:p>
            <a:pPr algn="just">
              <a:buNone/>
            </a:pPr>
            <a:r>
              <a:rPr lang="it-IT" dirty="0" smtClean="0"/>
              <a:t>giorni e non concorre alcuna delle circostanze</a:t>
            </a:r>
          </a:p>
          <a:p>
            <a:pPr algn="just">
              <a:buNone/>
            </a:pPr>
            <a:r>
              <a:rPr lang="it-IT" dirty="0" smtClean="0"/>
              <a:t>aggravanti prevedute dagli articoli </a:t>
            </a:r>
            <a:r>
              <a:rPr lang="it-IT" u="sng" dirty="0" smtClean="0">
                <a:hlinkClick r:id="rId3" tooltip="Circostanze aggravanti"/>
              </a:rPr>
              <a:t>583</a:t>
            </a:r>
            <a:r>
              <a:rPr lang="it-IT" dirty="0" smtClean="0"/>
              <a:t> e </a:t>
            </a:r>
            <a:r>
              <a:rPr lang="it-IT" u="sng" dirty="0" smtClean="0">
                <a:hlinkClick r:id="rId4" tooltip="Circostanze aggravanti"/>
              </a:rPr>
              <a:t>585</a:t>
            </a:r>
            <a:r>
              <a:rPr lang="it-IT" dirty="0" smtClean="0"/>
              <a:t>, ad</a:t>
            </a:r>
          </a:p>
          <a:p>
            <a:pPr algn="just">
              <a:buNone/>
            </a:pPr>
            <a:r>
              <a:rPr lang="it-IT" dirty="0" smtClean="0"/>
              <a:t>eccezione di quelle indicate nel numero 1 e</a:t>
            </a:r>
          </a:p>
          <a:p>
            <a:pPr algn="just">
              <a:buNone/>
            </a:pPr>
            <a:r>
              <a:rPr lang="it-IT" dirty="0" smtClean="0"/>
              <a:t>nell'ultima parte dell'articolo </a:t>
            </a:r>
            <a:r>
              <a:rPr lang="it-IT" u="sng" dirty="0" smtClean="0">
                <a:hlinkClick r:id="rId5" tooltip="Altre circostanze aggravanti. Ergastolo"/>
              </a:rPr>
              <a:t>577</a:t>
            </a:r>
            <a:r>
              <a:rPr lang="it-IT" dirty="0" smtClean="0"/>
              <a:t>, il delitto è</a:t>
            </a:r>
          </a:p>
          <a:p>
            <a:pPr algn="just">
              <a:buNone/>
            </a:pPr>
            <a:r>
              <a:rPr lang="it-IT" dirty="0" smtClean="0"/>
              <a:t>punibile a </a:t>
            </a:r>
            <a:r>
              <a:rPr lang="it-IT" u="sng" dirty="0" smtClean="0">
                <a:hlinkClick r:id="rId6" tooltip="Dizionario Giuridico: Querela"/>
              </a:rPr>
              <a:t>querela</a:t>
            </a:r>
            <a:r>
              <a:rPr lang="it-IT" dirty="0" smtClean="0"/>
              <a:t> della </a:t>
            </a:r>
            <a:r>
              <a:rPr lang="it-IT" u="sng" dirty="0" smtClean="0">
                <a:hlinkClick r:id="rId7" tooltip="Dizionario Giuridico: Persona offesa dal reato"/>
              </a:rPr>
              <a:t>persona offesa</a:t>
            </a:r>
            <a:r>
              <a:rPr lang="it-IT" dirty="0" smtClean="0"/>
              <a:t> </a:t>
            </a:r>
            <a:r>
              <a:rPr lang="it-IT" baseline="30000" dirty="0" smtClean="0">
                <a:hlinkClick r:id="rId2"/>
              </a:rPr>
              <a:t>(3)</a:t>
            </a:r>
            <a:endParaRPr lang="it-IT" baseline="30000" dirty="0" smtClean="0"/>
          </a:p>
          <a:p>
            <a:pPr algn="just">
              <a:buNone/>
            </a:pPr>
            <a:endParaRPr lang="it-IT" baseline="30000" dirty="0" smtClean="0"/>
          </a:p>
          <a:p>
            <a:r>
              <a:rPr lang="it-IT" i="1" dirty="0" smtClean="0"/>
              <a:t>(1) Si tratta di un reato a forma libera, quindi che può essere commesso con qualsiasi tipo di condotta, anche omissiva se sussiste in capo all'agente un obbligo giuridico di impedire l'evento.</a:t>
            </a:r>
          </a:p>
          <a:p>
            <a:r>
              <a:rPr lang="it-IT" i="1" dirty="0" smtClean="0"/>
              <a:t>(2) La malattia rappresenta l'evento del reato, che permette di distinguere la fattispecie in esame dal reato di percosse previsto dall'art. </a:t>
            </a:r>
            <a:r>
              <a:rPr lang="it-IT" i="1" u="sng" dirty="0" smtClean="0">
                <a:hlinkClick r:id="rId8" tooltip="Percosse"/>
              </a:rPr>
              <a:t>581</a:t>
            </a:r>
            <a:r>
              <a:rPr lang="it-IT" i="1" dirty="0" smtClean="0"/>
              <a:t>.</a:t>
            </a:r>
          </a:p>
          <a:p>
            <a:r>
              <a:rPr lang="it-IT" i="1" dirty="0" smtClean="0"/>
              <a:t>(3) Tale ipotesi viene definita di lesione personale lievissima</a:t>
            </a:r>
          </a:p>
          <a:p>
            <a:pPr algn="just">
              <a:buNone/>
            </a:pPr>
            <a:endParaRPr lang="it-IT" dirty="0"/>
          </a:p>
        </p:txBody>
      </p:sp>
      <p:sp>
        <p:nvSpPr>
          <p:cNvPr id="4" name="Segnaposto piè di pagina 3"/>
          <p:cNvSpPr>
            <a:spLocks noGrp="1"/>
          </p:cNvSpPr>
          <p:nvPr>
            <p:ph type="ftr" sz="quarter" idx="11"/>
          </p:nvPr>
        </p:nvSpPr>
        <p:spPr/>
        <p:txBody>
          <a:bodyPr/>
          <a:lstStyle/>
          <a:p>
            <a:r>
              <a:rPr lang="it-IT" smtClean="0"/>
              <a:t>ORDINE PROVINCIALE DEI CHIRURGHI ED ODONTOIATRI - PISTOIA - </a:t>
            </a:r>
            <a:endParaRPr lang="it-IT"/>
          </a:p>
        </p:txBody>
      </p:sp>
      <p:sp>
        <p:nvSpPr>
          <p:cNvPr id="5" name="Segnaposto numero diapositiva 4"/>
          <p:cNvSpPr>
            <a:spLocks noGrp="1"/>
          </p:cNvSpPr>
          <p:nvPr>
            <p:ph type="sldNum" sz="quarter" idx="12"/>
          </p:nvPr>
        </p:nvSpPr>
        <p:spPr/>
        <p:txBody>
          <a:bodyPr/>
          <a:lstStyle/>
          <a:p>
            <a:fld id="{C9C0D2C4-E275-498B-AAF4-93FD0DF811CB}" type="slidenum">
              <a:rPr lang="it-IT" smtClean="0"/>
              <a:pPr/>
              <a:t>25</a:t>
            </a:fld>
            <a:endParaRPr lang="it-IT"/>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962674"/>
          </a:xfrm>
        </p:spPr>
        <p:txBody>
          <a:bodyPr>
            <a:noAutofit/>
          </a:bodyPr>
          <a:lstStyle/>
          <a:p>
            <a:pPr algn="l"/>
            <a:r>
              <a:rPr lang="it-IT" sz="2000" b="1" dirty="0" smtClean="0"/>
              <a:t>L’art. 583 c.p.</a:t>
            </a:r>
            <a:r>
              <a:rPr lang="it-IT" sz="2000" dirty="0" smtClean="0"/>
              <a:t> elenca in dettaglio le ipotesi aggravanti, tutte di grande interesse medico legale:</a:t>
            </a:r>
            <a:br>
              <a:rPr lang="it-IT" sz="2000" dirty="0" smtClean="0"/>
            </a:br>
            <a:r>
              <a:rPr lang="it-IT" sz="2000" dirty="0" smtClean="0"/>
              <a:t>1. la lesione personale è grave</a:t>
            </a:r>
            <a:br>
              <a:rPr lang="it-IT" sz="2000" dirty="0" smtClean="0"/>
            </a:br>
            <a:r>
              <a:rPr lang="it-IT" sz="2000" dirty="0" smtClean="0"/>
              <a:t>a. se dal fatto derivano malattia che mette in pericolo la vita della persona offesa, ovvero una malattia per un tempo superiore ai 40 giorni;</a:t>
            </a:r>
            <a:br>
              <a:rPr lang="it-IT" sz="2000" dirty="0" smtClean="0"/>
            </a:br>
            <a:r>
              <a:rPr lang="it-IT" sz="2000" dirty="0" smtClean="0"/>
              <a:t>b. se il fatto produce l’indebolimento permanente di un senso o di un organo;</a:t>
            </a:r>
            <a:br>
              <a:rPr lang="it-IT" sz="2000" dirty="0" smtClean="0"/>
            </a:br>
            <a:r>
              <a:rPr lang="it-IT" sz="2000" dirty="0" smtClean="0"/>
              <a:t>2. la lesione personale è gravissima se dal fatto deriva:</a:t>
            </a:r>
            <a:br>
              <a:rPr lang="it-IT" sz="2000" dirty="0" smtClean="0"/>
            </a:br>
            <a:r>
              <a:rPr lang="it-IT" sz="2000" dirty="0" smtClean="0"/>
              <a:t>a. una malattia certamente o probabilmente insanabile; </a:t>
            </a:r>
            <a:br>
              <a:rPr lang="it-IT" sz="2000" dirty="0" smtClean="0"/>
            </a:br>
            <a:r>
              <a:rPr lang="it-IT" sz="2000" dirty="0" smtClean="0"/>
              <a:t>b. la perdita di un senso;</a:t>
            </a:r>
            <a:br>
              <a:rPr lang="it-IT" sz="2000" dirty="0" smtClean="0"/>
            </a:br>
            <a:r>
              <a:rPr lang="it-IT" sz="2000" dirty="0" smtClean="0"/>
              <a:t>c. la perdita di un arto;</a:t>
            </a:r>
            <a:br>
              <a:rPr lang="it-IT" sz="2000" dirty="0" smtClean="0"/>
            </a:br>
            <a:r>
              <a:rPr lang="it-IT" sz="2000" dirty="0" smtClean="0"/>
              <a:t>d. una mutilazione che renda l’arto inservibile;</a:t>
            </a:r>
            <a:br>
              <a:rPr lang="it-IT" sz="2000" dirty="0" smtClean="0"/>
            </a:br>
            <a:r>
              <a:rPr lang="it-IT" sz="2000" dirty="0" smtClean="0"/>
              <a:t>e. la perdita dell’uso di un organo;</a:t>
            </a:r>
            <a:br>
              <a:rPr lang="it-IT" sz="2000" dirty="0" smtClean="0"/>
            </a:br>
            <a:r>
              <a:rPr lang="it-IT" sz="2000" dirty="0" smtClean="0"/>
              <a:t>f. la perdita della capacità di procreare;</a:t>
            </a:r>
            <a:br>
              <a:rPr lang="it-IT" sz="2000" dirty="0" smtClean="0"/>
            </a:br>
            <a:r>
              <a:rPr lang="it-IT" sz="2000" dirty="0" smtClean="0"/>
              <a:t>g. una permanente e grave difficoltà della favella;</a:t>
            </a:r>
            <a:br>
              <a:rPr lang="it-IT" sz="2000" dirty="0" smtClean="0"/>
            </a:br>
            <a:r>
              <a:rPr lang="it-IT" sz="2000" dirty="0" smtClean="0"/>
              <a:t>h. la deformazione, ovvero lo sfregio permanente del viso.</a:t>
            </a:r>
            <a:endParaRPr lang="it-IT" sz="2000" dirty="0"/>
          </a:p>
        </p:txBody>
      </p:sp>
      <p:sp>
        <p:nvSpPr>
          <p:cNvPr id="3" name="Segnaposto numero diapositiva 2"/>
          <p:cNvSpPr>
            <a:spLocks noGrp="1"/>
          </p:cNvSpPr>
          <p:nvPr>
            <p:ph type="sldNum" sz="quarter" idx="12"/>
          </p:nvPr>
        </p:nvSpPr>
        <p:spPr/>
        <p:txBody>
          <a:bodyPr/>
          <a:lstStyle/>
          <a:p>
            <a:fld id="{C9C0D2C4-E275-498B-AAF4-93FD0DF811CB}" type="slidenum">
              <a:rPr lang="it-IT" smtClean="0"/>
              <a:pPr/>
              <a:t>26</a:t>
            </a:fld>
            <a:endParaRPr lang="it-IT"/>
          </a:p>
        </p:txBody>
      </p:sp>
      <p:sp>
        <p:nvSpPr>
          <p:cNvPr id="5" name="Segnaposto piè di pagina 4"/>
          <p:cNvSpPr>
            <a:spLocks noGrp="1"/>
          </p:cNvSpPr>
          <p:nvPr>
            <p:ph type="ftr" sz="quarter" idx="11"/>
          </p:nvPr>
        </p:nvSpPr>
        <p:spPr/>
        <p:txBody>
          <a:bodyPr/>
          <a:lstStyle/>
          <a:p>
            <a:r>
              <a:rPr lang="it-IT" smtClean="0"/>
              <a:t>ORDINE PROVINCIALE DEI CHIRURGHI ED ODONTOIATRI - PISTOIA - </a:t>
            </a:r>
            <a:endParaRPr lang="it-IT"/>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smtClean="0"/>
              <a:t>LESIONI PERSONALI “STRADALI” COLPOSE</a:t>
            </a:r>
            <a:endParaRPr lang="it-IT" sz="3200" dirty="0"/>
          </a:p>
        </p:txBody>
      </p:sp>
      <p:sp>
        <p:nvSpPr>
          <p:cNvPr id="3" name="Segnaposto contenuto 2"/>
          <p:cNvSpPr>
            <a:spLocks noGrp="1"/>
          </p:cNvSpPr>
          <p:nvPr>
            <p:ph idx="1"/>
          </p:nvPr>
        </p:nvSpPr>
        <p:spPr>
          <a:xfrm>
            <a:off x="457200" y="1412776"/>
            <a:ext cx="8229600" cy="4968552"/>
          </a:xfrm>
        </p:spPr>
        <p:txBody>
          <a:bodyPr>
            <a:noAutofit/>
          </a:bodyPr>
          <a:lstStyle/>
          <a:p>
            <a:pPr algn="just"/>
            <a:r>
              <a:rPr lang="it-IT" sz="2300" dirty="0" smtClean="0"/>
              <a:t>L'articolo 590-bis del codice penale e' sostituito dai seguenti: «Art. </a:t>
            </a:r>
            <a:r>
              <a:rPr lang="it-IT" sz="2300" b="1" u="sng" dirty="0" smtClean="0"/>
              <a:t>590-bis. (Lesioni personali stradali gravi o gravissime</a:t>
            </a:r>
            <a:r>
              <a:rPr lang="it-IT" sz="2300" dirty="0" smtClean="0"/>
              <a:t>). - Chiunque cagioni per colpa ad altri una lesione personale con violazione delle norme sulla disciplina della circolazione stradale e' punito con la reclusione da tre mesi a un anno per le lesioni gravi e da uno a tre anni per le lesioni gravissime. Chiunque, ponendosi alla guida di un veicolo a motore in stato di ebbrezza alcolica o di alterazione psico-fisica conseguente all'assunzione di sostanze stupefacenti o psicotrope ai sensi rispettivamente degli articoli 186, comma 2, lettera c), e 187 del decreto legislativo 30 aprile 1992, n. 285, cagioni per colpa a taluno una lesione personale, e' punito con la reclusione da tre a cinque anni per le lesioni gravi e da quattro a sette anni per le lesioni gravissime.</a:t>
            </a:r>
            <a:endParaRPr lang="it-IT" sz="2300" dirty="0"/>
          </a:p>
        </p:txBody>
      </p:sp>
      <p:sp>
        <p:nvSpPr>
          <p:cNvPr id="4" name="Segnaposto numero diapositiva 3"/>
          <p:cNvSpPr>
            <a:spLocks noGrp="1"/>
          </p:cNvSpPr>
          <p:nvPr>
            <p:ph type="sldNum" sz="quarter" idx="12"/>
          </p:nvPr>
        </p:nvSpPr>
        <p:spPr/>
        <p:txBody>
          <a:bodyPr/>
          <a:lstStyle/>
          <a:p>
            <a:fld id="{C9C0D2C4-E275-498B-AAF4-93FD0DF811CB}" type="slidenum">
              <a:rPr lang="it-IT" smtClean="0"/>
              <a:pPr/>
              <a:t>3</a:t>
            </a:fld>
            <a:endParaRPr lang="it-IT"/>
          </a:p>
        </p:txBody>
      </p:sp>
      <p:sp>
        <p:nvSpPr>
          <p:cNvPr id="6" name="Segnaposto piè di pagina 5"/>
          <p:cNvSpPr>
            <a:spLocks noGrp="1"/>
          </p:cNvSpPr>
          <p:nvPr>
            <p:ph type="ftr" sz="quarter" idx="11"/>
          </p:nvPr>
        </p:nvSpPr>
        <p:spPr/>
        <p:txBody>
          <a:bodyPr/>
          <a:lstStyle/>
          <a:p>
            <a:r>
              <a:rPr lang="it-IT" smtClean="0"/>
              <a:t>ORDINE PROVINCIALE DEI CHIRURGHI ED ODONTOIATRI - PISTOIA - </a:t>
            </a:r>
            <a:endParaRPr lang="it-IT"/>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908720"/>
            <a:ext cx="8229600" cy="4968552"/>
          </a:xfrm>
        </p:spPr>
        <p:txBody>
          <a:bodyPr>
            <a:noAutofit/>
          </a:bodyPr>
          <a:lstStyle/>
          <a:p>
            <a:pPr algn="just"/>
            <a:r>
              <a:rPr lang="it-IT" sz="2400" dirty="0" smtClean="0"/>
              <a:t>Le pene di cui al comma precedente si applicano altresì al conducente di un veicolo a motore di cui all'articolo 186-bis, comma 1, lettere b), c) e d), del decreto legislativo 30 aprile 1992, n. 285, il quale, in stato di ebbrezza alcolica ai sensi dell'articolo 186, comma 2, lettera b), del medesimo decreto legislativo n. 285 del 1992, cagioni per colpa a taluno lesioni personali gravi o gravissime. Salvo quanto previsto dal terzo comma, chiunque, ponendosi alla guida di un veicolo a motore in stato di ebbrezza alcolica ai sensi dell'articolo 186, comma 2, lettera b), del decreto legislativo 30 aprile 1992, n. 285, cagioni per colpa a taluno lesioni personali, e' punito con la reclusione da un anno e sei mesi a tre anni per le lesioni gravi e da due a quattro anni per le lesioni gravissime.</a:t>
            </a:r>
            <a:endParaRPr lang="it-IT" sz="2400" dirty="0"/>
          </a:p>
        </p:txBody>
      </p:sp>
      <p:sp>
        <p:nvSpPr>
          <p:cNvPr id="3" name="Segnaposto numero diapositiva 2"/>
          <p:cNvSpPr>
            <a:spLocks noGrp="1"/>
          </p:cNvSpPr>
          <p:nvPr>
            <p:ph type="sldNum" sz="quarter" idx="12"/>
          </p:nvPr>
        </p:nvSpPr>
        <p:spPr/>
        <p:txBody>
          <a:bodyPr/>
          <a:lstStyle/>
          <a:p>
            <a:fld id="{C9C0D2C4-E275-498B-AAF4-93FD0DF811CB}" type="slidenum">
              <a:rPr lang="it-IT" smtClean="0"/>
              <a:pPr/>
              <a:t>4</a:t>
            </a:fld>
            <a:endParaRPr lang="it-IT"/>
          </a:p>
        </p:txBody>
      </p:sp>
      <p:sp>
        <p:nvSpPr>
          <p:cNvPr id="5" name="Segnaposto piè di pagina 4"/>
          <p:cNvSpPr>
            <a:spLocks noGrp="1"/>
          </p:cNvSpPr>
          <p:nvPr>
            <p:ph type="ftr" sz="quarter" idx="11"/>
          </p:nvPr>
        </p:nvSpPr>
        <p:spPr/>
        <p:txBody>
          <a:bodyPr/>
          <a:lstStyle/>
          <a:p>
            <a:r>
              <a:rPr lang="it-IT" smtClean="0"/>
              <a:t>ORDINE PROVINCIALE DEI CHIRURGHI ED ODONTOIATRI - PISTOIA - </a:t>
            </a:r>
            <a:endParaRPr lang="it-IT"/>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11560" y="692696"/>
            <a:ext cx="8229600" cy="5400600"/>
          </a:xfrm>
        </p:spPr>
        <p:txBody>
          <a:bodyPr>
            <a:noAutofit/>
          </a:bodyPr>
          <a:lstStyle/>
          <a:p>
            <a:pPr algn="just"/>
            <a:r>
              <a:rPr lang="it-IT" sz="2300" dirty="0" smtClean="0"/>
              <a:t>Le pene di cui al comma precedente si applicano altresì: 1) al conducente di un veicolo a motore che, procedendo in un centro urbano ad una velocità pari o superiore al doppio di quella consentita e comunque non inferiore a 70 km/h, ovvero su strade extraurbane ad una velocità superiore di almeno 50 km/h rispetto a quella massima consentita, cagioni per colpa a taluno lesioni personali gravi o gravissime; 2) al conducente di un veicolo a motore che, attraversando un'intersezione con il semaforo disposto al rosso ovvero circolando contromano, cagioni per colpa a taluno lesioni personali gravi o gravissime; 3) al conducente di un veicolo a motore che, a seguito di manovra di inversione del senso di marcia in prossimità o in corrispondenza di intersezioni, curve o dossi o a seguito di sorpasso di un altro mezzo in corrispondenza di un attraversamento pedonale o di linea continua, cagioni per colpa a taluno lesioni personali gravi o gravissime.</a:t>
            </a:r>
            <a:endParaRPr lang="it-IT" sz="2300" dirty="0"/>
          </a:p>
        </p:txBody>
      </p:sp>
      <p:sp>
        <p:nvSpPr>
          <p:cNvPr id="3" name="Segnaposto numero diapositiva 2"/>
          <p:cNvSpPr>
            <a:spLocks noGrp="1"/>
          </p:cNvSpPr>
          <p:nvPr>
            <p:ph type="sldNum" sz="quarter" idx="12"/>
          </p:nvPr>
        </p:nvSpPr>
        <p:spPr/>
        <p:txBody>
          <a:bodyPr/>
          <a:lstStyle/>
          <a:p>
            <a:fld id="{C9C0D2C4-E275-498B-AAF4-93FD0DF811CB}" type="slidenum">
              <a:rPr lang="it-IT" smtClean="0"/>
              <a:pPr/>
              <a:t>5</a:t>
            </a:fld>
            <a:endParaRPr lang="it-IT"/>
          </a:p>
        </p:txBody>
      </p:sp>
      <p:sp>
        <p:nvSpPr>
          <p:cNvPr id="5" name="Segnaposto piè di pagina 4"/>
          <p:cNvSpPr>
            <a:spLocks noGrp="1"/>
          </p:cNvSpPr>
          <p:nvPr>
            <p:ph type="ftr" sz="quarter" idx="11"/>
          </p:nvPr>
        </p:nvSpPr>
        <p:spPr/>
        <p:txBody>
          <a:bodyPr/>
          <a:lstStyle/>
          <a:p>
            <a:r>
              <a:rPr lang="it-IT" smtClean="0"/>
              <a:t>ORDINE PROVINCIALE DEI CHIRURGHI ED ODONTOIATRI - PISTOIA - </a:t>
            </a:r>
            <a:endParaRPr lang="it-IT"/>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9552" y="692696"/>
            <a:ext cx="8229600" cy="5400600"/>
          </a:xfrm>
        </p:spPr>
        <p:txBody>
          <a:bodyPr>
            <a:noAutofit/>
          </a:bodyPr>
          <a:lstStyle/>
          <a:p>
            <a:pPr algn="just"/>
            <a:r>
              <a:rPr lang="it-IT" sz="2500" dirty="0" smtClean="0"/>
              <a:t>Nelle ipotesi di cui ai commi precedenti la pena è aumentata se il fatto è commesso da persona non munita di patente di guida o con patente sospesa o revocata, ovvero nel caso in cui il veicolo a motore sia di proprietà dell'autore del fatto e tale veicolo sia sprovvisto di assicurazione obbligatoria. Nelle ipotesi di cui ai commi precedenti, qualora l'evento non sia esclusiva conseguenza dell'azione o dell'omissione del colpevole, la pena è diminuita fino alla metà. Nelle ipotesi di cui ai commi precedenti, qualora il conducente cagioni lesioni a più persone, si applica la pena che dovrebbe infliggersi per la più grave delle violazioni commesse aumentata fino al triplo, ma la pena non può superare gli anni sette.</a:t>
            </a:r>
            <a:endParaRPr lang="it-IT" sz="2500" dirty="0"/>
          </a:p>
        </p:txBody>
      </p:sp>
      <p:sp>
        <p:nvSpPr>
          <p:cNvPr id="3" name="Segnaposto numero diapositiva 2"/>
          <p:cNvSpPr>
            <a:spLocks noGrp="1"/>
          </p:cNvSpPr>
          <p:nvPr>
            <p:ph type="sldNum" sz="quarter" idx="12"/>
          </p:nvPr>
        </p:nvSpPr>
        <p:spPr/>
        <p:txBody>
          <a:bodyPr/>
          <a:lstStyle/>
          <a:p>
            <a:fld id="{C9C0D2C4-E275-498B-AAF4-93FD0DF811CB}" type="slidenum">
              <a:rPr lang="it-IT" smtClean="0"/>
              <a:pPr/>
              <a:t>6</a:t>
            </a:fld>
            <a:endParaRPr lang="it-IT"/>
          </a:p>
        </p:txBody>
      </p:sp>
      <p:sp>
        <p:nvSpPr>
          <p:cNvPr id="5" name="Segnaposto piè di pagina 4"/>
          <p:cNvSpPr>
            <a:spLocks noGrp="1"/>
          </p:cNvSpPr>
          <p:nvPr>
            <p:ph type="ftr" sz="quarter" idx="11"/>
          </p:nvPr>
        </p:nvSpPr>
        <p:spPr/>
        <p:txBody>
          <a:bodyPr/>
          <a:lstStyle/>
          <a:p>
            <a:r>
              <a:rPr lang="it-IT" smtClean="0"/>
              <a:t>ORDINE PROVINCIALE DEI CHIRURGHI ED ODONTOIATRI - PISTOIA - </a:t>
            </a:r>
            <a:endParaRPr lang="it-IT"/>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3226370"/>
          </a:xfrm>
        </p:spPr>
        <p:txBody>
          <a:bodyPr>
            <a:noAutofit/>
          </a:bodyPr>
          <a:lstStyle/>
          <a:p>
            <a:pPr algn="just"/>
            <a:r>
              <a:rPr lang="it-IT" sz="2800" dirty="0" smtClean="0"/>
              <a:t>l’articolo 590 del </a:t>
            </a:r>
            <a:r>
              <a:rPr lang="it-IT" sz="2800" dirty="0" err="1" smtClean="0"/>
              <a:t>Cp</a:t>
            </a:r>
            <a:r>
              <a:rPr lang="it-IT" sz="2800" dirty="0" smtClean="0"/>
              <a:t> rimane, tuttora, come norma base diretta a sanzionare le lesioni stradali non gravi, né gravissime. Qui, invece, nel nuovo articolo 590 bis del </a:t>
            </a:r>
            <a:r>
              <a:rPr lang="it-IT" sz="2800" dirty="0" err="1" smtClean="0"/>
              <a:t>Cp</a:t>
            </a:r>
            <a:r>
              <a:rPr lang="it-IT" sz="2800" dirty="0" smtClean="0"/>
              <a:t>, è trasferita la disciplina delle lesioni gravi o gravissime, definibili, ovviamente, secondo le indicazioni normative contenute nell’articolo 583 del </a:t>
            </a:r>
            <a:r>
              <a:rPr lang="it-IT" sz="2800" dirty="0" err="1" smtClean="0"/>
              <a:t>Cp</a:t>
            </a:r>
            <a:r>
              <a:rPr lang="it-IT" sz="2800" dirty="0" smtClean="0"/>
              <a:t>.</a:t>
            </a:r>
            <a:endParaRPr lang="it-IT" sz="2800" dirty="0"/>
          </a:p>
        </p:txBody>
      </p:sp>
      <p:sp>
        <p:nvSpPr>
          <p:cNvPr id="4" name="Rettangolo 3"/>
          <p:cNvSpPr/>
          <p:nvPr/>
        </p:nvSpPr>
        <p:spPr>
          <a:xfrm>
            <a:off x="539552" y="3573016"/>
            <a:ext cx="8064896" cy="2554545"/>
          </a:xfrm>
          <a:prstGeom prst="rect">
            <a:avLst/>
          </a:prstGeom>
        </p:spPr>
        <p:txBody>
          <a:bodyPr wrap="square">
            <a:spAutoFit/>
          </a:bodyPr>
          <a:lstStyle/>
          <a:p>
            <a:pPr algn="just" fontAlgn="base"/>
            <a:r>
              <a:rPr lang="it-IT" sz="1600" b="1" dirty="0" smtClean="0"/>
              <a:t>Art. 583 </a:t>
            </a:r>
            <a:r>
              <a:rPr lang="it-IT" sz="1600" b="1" dirty="0" err="1" smtClean="0"/>
              <a:t>cp</a:t>
            </a:r>
            <a:r>
              <a:rPr lang="it-IT" sz="1600" dirty="0" smtClean="0"/>
              <a:t>. </a:t>
            </a:r>
            <a:r>
              <a:rPr lang="it-IT" sz="1600" dirty="0"/>
              <a:t>Circostanze aggravanti.</a:t>
            </a:r>
          </a:p>
          <a:p>
            <a:pPr algn="just" fontAlgn="base"/>
            <a:r>
              <a:rPr lang="it-IT" sz="1600" dirty="0"/>
              <a:t>La </a:t>
            </a:r>
            <a:r>
              <a:rPr lang="it-IT" sz="1600" b="1" dirty="0"/>
              <a:t>lesione </a:t>
            </a:r>
            <a:r>
              <a:rPr lang="it-IT" sz="1600" b="1" dirty="0" smtClean="0"/>
              <a:t>personale è grave</a:t>
            </a:r>
            <a:r>
              <a:rPr lang="it-IT" sz="1600" dirty="0" smtClean="0"/>
              <a:t> e si applica la reclusione da tre a sette anni [c.p. 29, 30, 32, 585]: 1. se dal fatto deriva una malattia </a:t>
            </a:r>
            <a:r>
              <a:rPr lang="it-IT" sz="1600" dirty="0"/>
              <a:t>che metta in pericolo la vita della persona offesa, ovvero una malattia o un'incapacità di attendere alle ordinarie occupazioni per un tempo superiore ai quaranta giorni</a:t>
            </a:r>
            <a:r>
              <a:rPr lang="it-IT" sz="1600" dirty="0" smtClean="0"/>
              <a:t>; 2</a:t>
            </a:r>
            <a:r>
              <a:rPr lang="it-IT" sz="1600" dirty="0"/>
              <a:t>. se il fatto produce l'indebolimento permanente di un senso o di un </a:t>
            </a:r>
            <a:r>
              <a:rPr lang="it-IT" sz="1600" dirty="0" smtClean="0"/>
              <a:t>organo</a:t>
            </a:r>
            <a:r>
              <a:rPr lang="it-IT" sz="1600" dirty="0"/>
              <a:t>.</a:t>
            </a:r>
          </a:p>
          <a:p>
            <a:pPr algn="just" fontAlgn="base"/>
            <a:r>
              <a:rPr lang="it-IT" sz="1600" dirty="0" smtClean="0"/>
              <a:t>La </a:t>
            </a:r>
            <a:r>
              <a:rPr lang="it-IT" sz="1600" b="1" dirty="0"/>
              <a:t>lesione personale è gravissima</a:t>
            </a:r>
            <a:r>
              <a:rPr lang="it-IT" sz="1600" dirty="0"/>
              <a:t>, e si applica la reclusione da sei a dodici anni [c.p. 585], se dal fatto deriva</a:t>
            </a:r>
            <a:r>
              <a:rPr lang="it-IT" sz="1600" dirty="0" smtClean="0"/>
              <a:t>: 1</a:t>
            </a:r>
            <a:r>
              <a:rPr lang="it-IT" sz="1600" dirty="0"/>
              <a:t>. una malattia certamente o probabilmente insanabile</a:t>
            </a:r>
            <a:r>
              <a:rPr lang="it-IT" sz="1600" dirty="0" smtClean="0"/>
              <a:t>; 2</a:t>
            </a:r>
            <a:r>
              <a:rPr lang="it-IT" sz="1600" dirty="0"/>
              <a:t>. la perdita di un senso</a:t>
            </a:r>
            <a:r>
              <a:rPr lang="it-IT" sz="1600" dirty="0" smtClean="0"/>
              <a:t>; 3</a:t>
            </a:r>
            <a:r>
              <a:rPr lang="it-IT" sz="1600" dirty="0"/>
              <a:t>. la perdita di un arto, o una mutilazione che renda l'arto inservibile, ovvero la perdita dell'uso di un organo o della capacità di procreare, ovvero una permanente e grave difficoltà della favella</a:t>
            </a:r>
            <a:r>
              <a:rPr lang="it-IT" sz="1600" dirty="0" smtClean="0"/>
              <a:t>; 4</a:t>
            </a:r>
            <a:r>
              <a:rPr lang="it-IT" sz="1600" dirty="0"/>
              <a:t>. la deformazione, ovvero lo sfregio permanente del </a:t>
            </a:r>
            <a:r>
              <a:rPr lang="it-IT" sz="1600" dirty="0" smtClean="0"/>
              <a:t>viso</a:t>
            </a:r>
            <a:r>
              <a:rPr lang="it-IT" sz="1600" dirty="0"/>
              <a:t>.</a:t>
            </a:r>
          </a:p>
        </p:txBody>
      </p:sp>
      <p:sp>
        <p:nvSpPr>
          <p:cNvPr id="5" name="Segnaposto numero diapositiva 4"/>
          <p:cNvSpPr>
            <a:spLocks noGrp="1"/>
          </p:cNvSpPr>
          <p:nvPr>
            <p:ph type="sldNum" sz="quarter" idx="12"/>
          </p:nvPr>
        </p:nvSpPr>
        <p:spPr/>
        <p:txBody>
          <a:bodyPr/>
          <a:lstStyle/>
          <a:p>
            <a:fld id="{C9C0D2C4-E275-498B-AAF4-93FD0DF811CB}" type="slidenum">
              <a:rPr lang="it-IT" smtClean="0"/>
              <a:pPr/>
              <a:t>7</a:t>
            </a:fld>
            <a:endParaRPr lang="it-IT"/>
          </a:p>
        </p:txBody>
      </p:sp>
      <p:sp>
        <p:nvSpPr>
          <p:cNvPr id="7" name="Segnaposto piè di pagina 6"/>
          <p:cNvSpPr>
            <a:spLocks noGrp="1"/>
          </p:cNvSpPr>
          <p:nvPr>
            <p:ph type="ftr" sz="quarter" idx="11"/>
          </p:nvPr>
        </p:nvSpPr>
        <p:spPr/>
        <p:txBody>
          <a:bodyPr/>
          <a:lstStyle/>
          <a:p>
            <a:r>
              <a:rPr lang="it-IT" smtClean="0"/>
              <a:t>ORDINE PROVINCIALE DEI CHIRURGHI ED ODONTOIATRI - PISTOIA - </a:t>
            </a:r>
            <a:endParaRPr lang="it-IT"/>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PROCEDIBILITA’</a:t>
            </a:r>
            <a:endParaRPr lang="it-IT" dirty="0"/>
          </a:p>
        </p:txBody>
      </p:sp>
      <p:sp>
        <p:nvSpPr>
          <p:cNvPr id="3" name="Segnaposto contenuto 2"/>
          <p:cNvSpPr>
            <a:spLocks noGrp="1"/>
          </p:cNvSpPr>
          <p:nvPr>
            <p:ph idx="1"/>
          </p:nvPr>
        </p:nvSpPr>
        <p:spPr/>
        <p:txBody>
          <a:bodyPr>
            <a:normAutofit/>
          </a:bodyPr>
          <a:lstStyle/>
          <a:p>
            <a:pPr algn="just"/>
            <a:r>
              <a:rPr lang="it-IT" sz="3600" dirty="0" smtClean="0"/>
              <a:t>Mentre l’ipotesi di cui all’articolo 590 del </a:t>
            </a:r>
            <a:r>
              <a:rPr lang="it-IT" sz="3600" dirty="0" err="1" smtClean="0"/>
              <a:t>Cp</a:t>
            </a:r>
            <a:r>
              <a:rPr lang="it-IT" sz="3600" dirty="0" smtClean="0"/>
              <a:t>, tuttora persistentemente applicabile </a:t>
            </a:r>
            <a:r>
              <a:rPr lang="it-IT" sz="3600" b="1" dirty="0" smtClean="0"/>
              <a:t>nei casi di lesioni non gravi, né gravissime, è procedibile a querela di parte</a:t>
            </a:r>
            <a:r>
              <a:rPr lang="it-IT" sz="3600" dirty="0" smtClean="0"/>
              <a:t>, giusta il disposto dell’ultimo comma dello stesso articolo, la </a:t>
            </a:r>
            <a:r>
              <a:rPr lang="it-IT" sz="3600" b="1" dirty="0" smtClean="0"/>
              <a:t>nuova fattispecie incriminatrice è procedibile d’ufficio</a:t>
            </a:r>
            <a:r>
              <a:rPr lang="it-IT" sz="3600" dirty="0" smtClean="0"/>
              <a:t>.</a:t>
            </a:r>
            <a:endParaRPr lang="it-IT" sz="3600" dirty="0"/>
          </a:p>
        </p:txBody>
      </p:sp>
      <p:sp>
        <p:nvSpPr>
          <p:cNvPr id="4" name="Segnaposto numero diapositiva 3"/>
          <p:cNvSpPr>
            <a:spLocks noGrp="1"/>
          </p:cNvSpPr>
          <p:nvPr>
            <p:ph type="sldNum" sz="quarter" idx="12"/>
          </p:nvPr>
        </p:nvSpPr>
        <p:spPr/>
        <p:txBody>
          <a:bodyPr/>
          <a:lstStyle/>
          <a:p>
            <a:fld id="{C9C0D2C4-E275-498B-AAF4-93FD0DF811CB}" type="slidenum">
              <a:rPr lang="it-IT" smtClean="0"/>
              <a:pPr/>
              <a:t>8</a:t>
            </a:fld>
            <a:endParaRPr lang="it-IT"/>
          </a:p>
        </p:txBody>
      </p:sp>
      <p:sp>
        <p:nvSpPr>
          <p:cNvPr id="6" name="Segnaposto piè di pagina 5"/>
          <p:cNvSpPr>
            <a:spLocks noGrp="1"/>
          </p:cNvSpPr>
          <p:nvPr>
            <p:ph type="ftr" sz="quarter" idx="11"/>
          </p:nvPr>
        </p:nvSpPr>
        <p:spPr/>
        <p:txBody>
          <a:bodyPr/>
          <a:lstStyle/>
          <a:p>
            <a:r>
              <a:rPr lang="it-IT" smtClean="0"/>
              <a:t>ORDINE PROVINCIALE DEI CHIRURGHI ED ODONTOIATRI - PISTOIA - </a:t>
            </a:r>
            <a:endParaRPr lang="it-IT"/>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REFERTO</a:t>
            </a:r>
            <a:endParaRPr lang="it-IT" dirty="0"/>
          </a:p>
        </p:txBody>
      </p:sp>
      <p:sp>
        <p:nvSpPr>
          <p:cNvPr id="3" name="Segnaposto contenuto 2"/>
          <p:cNvSpPr>
            <a:spLocks noGrp="1"/>
          </p:cNvSpPr>
          <p:nvPr>
            <p:ph idx="1"/>
          </p:nvPr>
        </p:nvSpPr>
        <p:spPr/>
        <p:txBody>
          <a:bodyPr>
            <a:normAutofit fontScale="92500" lnSpcReduction="10000"/>
          </a:bodyPr>
          <a:lstStyle/>
          <a:p>
            <a:pPr algn="just"/>
            <a:r>
              <a:rPr lang="it-IT" dirty="0" smtClean="0"/>
              <a:t>Il referto, definito come </a:t>
            </a:r>
            <a:r>
              <a:rPr lang="it-IT" b="1" dirty="0" smtClean="0"/>
              <a:t>l'atto mediante il quale ogni esercente una professione sanitaria rende noti all'autorità giudiziaria competente i casi, in cui ha prestato la propria assistenza od opera, che presentino le caratteristiche di delitti perseguibili d'ufficio</a:t>
            </a:r>
            <a:r>
              <a:rPr lang="it-IT" dirty="0" smtClean="0"/>
              <a:t>, rientra tra le attività doverose cui il medico è sottoposto, tanto che, come disciplinato dall'art. 365 c.p.1, l'inadempimento di tale obbligo è penalmente sanzionabile</a:t>
            </a:r>
            <a:endParaRPr lang="it-IT" dirty="0"/>
          </a:p>
        </p:txBody>
      </p:sp>
      <p:sp>
        <p:nvSpPr>
          <p:cNvPr id="4" name="Segnaposto numero diapositiva 3"/>
          <p:cNvSpPr>
            <a:spLocks noGrp="1"/>
          </p:cNvSpPr>
          <p:nvPr>
            <p:ph type="sldNum" sz="quarter" idx="12"/>
          </p:nvPr>
        </p:nvSpPr>
        <p:spPr/>
        <p:txBody>
          <a:bodyPr/>
          <a:lstStyle/>
          <a:p>
            <a:fld id="{C9C0D2C4-E275-498B-AAF4-93FD0DF811CB}" type="slidenum">
              <a:rPr lang="it-IT" smtClean="0"/>
              <a:pPr/>
              <a:t>9</a:t>
            </a:fld>
            <a:endParaRPr lang="it-IT"/>
          </a:p>
        </p:txBody>
      </p:sp>
      <p:sp>
        <p:nvSpPr>
          <p:cNvPr id="6" name="Segnaposto piè di pagina 5"/>
          <p:cNvSpPr>
            <a:spLocks noGrp="1"/>
          </p:cNvSpPr>
          <p:nvPr>
            <p:ph type="ftr" sz="quarter" idx="11"/>
          </p:nvPr>
        </p:nvSpPr>
        <p:spPr/>
        <p:txBody>
          <a:bodyPr/>
          <a:lstStyle/>
          <a:p>
            <a:r>
              <a:rPr lang="it-IT" smtClean="0"/>
              <a:t>ORDINE PROVINCIALE DEI CHIRURGHI ED ODONTOIATRI - PISTOIA - </a:t>
            </a:r>
            <a:endParaRPr lang="it-IT"/>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2277</TotalTime>
  <Words>3029</Words>
  <Application>Microsoft Office PowerPoint</Application>
  <PresentationFormat>Presentazione su schermo (4:3)</PresentationFormat>
  <Paragraphs>104</Paragraphs>
  <Slides>26</Slides>
  <Notes>0</Notes>
  <HiddenSlides>0</HiddenSlides>
  <MMClips>0</MMClips>
  <ScaleCrop>false</ScaleCrop>
  <HeadingPairs>
    <vt:vector size="4" baseType="variant">
      <vt:variant>
        <vt:lpstr>Tema</vt:lpstr>
      </vt:variant>
      <vt:variant>
        <vt:i4>1</vt:i4>
      </vt:variant>
      <vt:variant>
        <vt:lpstr>Titoli diapositive</vt:lpstr>
      </vt:variant>
      <vt:variant>
        <vt:i4>26</vt:i4>
      </vt:variant>
    </vt:vector>
  </HeadingPairs>
  <TitlesOfParts>
    <vt:vector size="27" baseType="lpstr">
      <vt:lpstr>Tema di Office</vt:lpstr>
      <vt:lpstr>Legge 41 del 23 marzo 2016</vt:lpstr>
      <vt:lpstr>OMICIDIO STRADALE COLPOSO</vt:lpstr>
      <vt:lpstr>LESIONI PERSONALI “STRADALI” COLPOSE</vt:lpstr>
      <vt:lpstr>Le pene di cui al comma precedente si applicano altresì al conducente di un veicolo a motore di cui all'articolo 186-bis, comma 1, lettere b), c) e d), del decreto legislativo 30 aprile 1992, n. 285, il quale, in stato di ebbrezza alcolica ai sensi dell'articolo 186, comma 2, lettera b), del medesimo decreto legislativo n. 285 del 1992, cagioni per colpa a taluno lesioni personali gravi o gravissime. Salvo quanto previsto dal terzo comma, chiunque, ponendosi alla guida di un veicolo a motore in stato di ebbrezza alcolica ai sensi dell'articolo 186, comma 2, lettera b), del decreto legislativo 30 aprile 1992, n. 285, cagioni per colpa a taluno lesioni personali, e' punito con la reclusione da un anno e sei mesi a tre anni per le lesioni gravi e da due a quattro anni per le lesioni gravissime.</vt:lpstr>
      <vt:lpstr>Le pene di cui al comma precedente si applicano altresì: 1) al conducente di un veicolo a motore che, procedendo in un centro urbano ad una velocità pari o superiore al doppio di quella consentita e comunque non inferiore a 70 km/h, ovvero su strade extraurbane ad una velocità superiore di almeno 50 km/h rispetto a quella massima consentita, cagioni per colpa a taluno lesioni personali gravi o gravissime; 2) al conducente di un veicolo a motore che, attraversando un'intersezione con il semaforo disposto al rosso ovvero circolando contromano, cagioni per colpa a taluno lesioni personali gravi o gravissime; 3) al conducente di un veicolo a motore che, a seguito di manovra di inversione del senso di marcia in prossimità o in corrispondenza di intersezioni, curve o dossi o a seguito di sorpasso di un altro mezzo in corrispondenza di un attraversamento pedonale o di linea continua, cagioni per colpa a taluno lesioni personali gravi o gravissime.</vt:lpstr>
      <vt:lpstr>Nelle ipotesi di cui ai commi precedenti la pena è aumentata se il fatto è commesso da persona non munita di patente di guida o con patente sospesa o revocata, ovvero nel caso in cui il veicolo a motore sia di proprietà dell'autore del fatto e tale veicolo sia sprovvisto di assicurazione obbligatoria. Nelle ipotesi di cui ai commi precedenti, qualora l'evento non sia esclusiva conseguenza dell'azione o dell'omissione del colpevole, la pena è diminuita fino alla metà. Nelle ipotesi di cui ai commi precedenti, qualora il conducente cagioni lesioni a più persone, si applica la pena che dovrebbe infliggersi per la più grave delle violazioni commesse aumentata fino al triplo, ma la pena non può superare gli anni sette.</vt:lpstr>
      <vt:lpstr>l’articolo 590 del Cp rimane, tuttora, come norma base diretta a sanzionare le lesioni stradali non gravi, né gravissime. Qui, invece, nel nuovo articolo 590 bis del Cp, è trasferita la disciplina delle lesioni gravi o gravissime, definibili, ovviamente, secondo le indicazioni normative contenute nell’articolo 583 del Cp.</vt:lpstr>
      <vt:lpstr>PROCEDIBILITA’</vt:lpstr>
      <vt:lpstr>REFERTO</vt:lpstr>
      <vt:lpstr>REFERTO-DENUNCIA il referto ha il fine proprio di prevenire e contrastare la criminalità, la denuncia si propone un fine eminentemente preventivo e clinico-statistico. Differenti oltre che le finalità, sono anche i contenuti, in quanto la denuncia reca informazioni circa gli elementi del fatto, con indicazioni riguardanti la fonte della notizia e la data di acquisizione della stessa e i dati riguardanti la persona autrice del fatto e la persona offesa, ma non reca giammai dati di natura biologica, a differenza del referto che è estremamente dettagliato in questo senso, fornendo un giudizio diagnostico ed uno prognostico delle lesioni, nonché un'analisi approfondita sulla natura, sulla causa e sulle conseguenze delle stesse, come disposto al comma 2 dell'art. 334 c.p.p.</vt:lpstr>
      <vt:lpstr>L'obbligo di denuncia interessa, come sancito dall'art. 331 c.p.p., tutti i pubblici ufficiali e gli incaricati di pubblico servizio che, durante l'espletamento del proprio servizio, abbiano notizia di un reato perseguibile d'ufficio, pertanto interessa "i medici, e gli esercenti le professioni sanitarie in genere, che rivestano anche temporaneamente le qualifiche di pubblici ufficiali o di incaricati di pubblico servizio</vt:lpstr>
      <vt:lpstr>Ai fini dell'obbligo giuridico, è importante notare che, ai sensi degli artt. 361 e 362 c.p., mentre per poter stilare una denuncia è necessario che il pubblico ufficiale abbia avuto notizia, durante il proprio servizio, di un reato, ossia di un delitto o di una contravvenzione, effettivamente realizzatosi, ai fini del referto, invece, è sufficiente che l'esercente una professione sanitaria, talvolta, quindi, pubblico ufficiale, abbia prestato la propria assistenza od opera in casi che possano presentare le caratteristiche di delitti perseguibili d'ufficio</vt:lpstr>
      <vt:lpstr>Quindi, mentre nel primo caso la normativa prevede che il medico, pubblico ufficiale o incaricato di pubblico servizio, possa denunciare solo il reato perseguibile d'ufficio che a lui risulti effettivamente già consumato, nel secondo caso prevede, invece che il medico, in relazione ad un caso in cui abbia prestato la propria assistenza od opera, riferisca su di un "delitto in astratto, che potrebbe non appartenere al mondo della realtà". Ciò, in altre parole, vuole significare che una delle condizioni richieste dalla legge per la sussistenza dell'obbligo del referto consiste nella semplice possibilità che il fatto costituisca delitto perseguibile d'ufficio.</vt:lpstr>
      <vt:lpstr>Tale possibilità, inoltre, deve essere vagliata soggettivamente da parte del sanitario implicato il quale, sulla base delle proprie conoscenze e della propria personale discrezionalità, deve essere in grado di decidere sulla necessità o meno del referto, necessità che comprende anche i casi di dubbia fattura, in quanto, per definizione, il possibile non può mai dirsi certo a tutti gli effetti.</vt:lpstr>
      <vt:lpstr>L'obbligo del referto non riguarda esclusivamente i medici, andando ad interessare qualsiasi esercente una professione sanitaria, ossia veterinari, farmacisti, ma anche infermieri, ostetrici, vigilatrici d'infanzia etc.</vt:lpstr>
      <vt:lpstr>Perché l'obbligo sussista, però, non è sufficiente la condizione di esercente una professione sanitaria, in quanto è necessario si tratti di delitto perseguibile d'ufficio, delitto che si sia rilevato durante la prestazione della propria assistenza od opera, il che significa che tale prestazione possa essere stata indifferentemente espletata nei confronti di vivente, sotto forma di una qualsiasi attività di diagnosi o di cura, od anche nei confronti di cadavere, quindi anche senza finalità terapeutiche.</vt:lpstr>
      <vt:lpstr>Nel caso in cui siano intervenuti più sanitari, come, ad esempio, una équipe in un caso di urgenza medico-chirurgica, ogni singolo componente è obbligato alla stesura del referto che può essere, però, redatto singolarmente da ognuno oppure stilato in un unico atto sottoscritto da tutti, come stabilito dall'art. 334 c.p.p. comma 3.</vt:lpstr>
      <vt:lpstr>Art. 334 c.p.p.  1.Chi ha l'obbligo del referto [c.p. 365] deve farlo pervenire entro quarantotto ore o, se vi è pericolo nel ritardo, immediatamente al pubblico ministero o a qualsiasi ufficiale di polizia giudiziaria del luogo in cui ha prestato la propria opera o assistenza ovvero, in loro mancanza, all'ufficiale di polizia giudiziaria più vicino</vt:lpstr>
      <vt:lpstr>2. Il referto indica la persona alla quale è stata prestata assistenza e, se è possibile, le sue generalità, il luogo dove si trova attualmente e quanto altro valga a identificarla nonché il luogo, il tempo e le altre circostanze dell'intervento; dà inoltre le notizie che servono a stabilire le circostanze del fatto, i mezzi con i quali è stato commesso e gli effetti che ha causato o può causare.</vt:lpstr>
      <vt:lpstr>3. Se più persone hanno prestato la loro assistenza nella medesima occasione, sono tutte obbligate al referto, con facoltà di redigere e sottoscrivere un unico atto.</vt:lpstr>
      <vt:lpstr>Abbiamo detto che, perché sussista l'obbligo di referto, è necessario che si tratti di delitto perseguibile d'ufficio e che, circa tale perseguibilità, è richiesta, ancor prima della certezza, la semplice possibilità. Si tratta cioè, come emerge chiaramente, di esprimere, con un giudizio tecnico, una diagnosi ed una prognosi specifiche, premesse indispensabili per poter appurare il rapporto di causalità. Proprio perché si tratta di danno alla persona, il referto va inteso, a tutti gli effetti, come prestazione medico-legale che deve, però, poter essere espletata da un qualsiasi medico, quando il caso lo richieda. Tuttavia sussistono reali difficoltà, di fronte ad un caso, specie se nell'urgenza, nel decidere se sia sufficiente un certificato o se sia necessario un referto, difficoltà insite proprio nell'aspetto medico-legale del parere prognostico, in quanto non è sempre agevole capire in prima istanza quale sia l'obiettività più importante e, quindi, da descrivere accuratamente nel referto. </vt:lpstr>
      <vt:lpstr>Per quanto riguarda l'omissione di referto, come disciplinata dall'art. 365 c.p., è considerata reato in quanto ostacolo allo svolgimento dell'attività giudiziaria. Infatti, ricordiamo che, perché tale attività si esplichi è necessario che il delitto commesso sia noto alla competente autorità ed è proprio in questo senso che l'omissione del referto può essere considerata un reato di pericolo, in quanto, cioè, crea il pericolo della non perseguibilità di un autore di reato. Per questo motivo, è punibile non solo chi ometta di redigere il referto, ma anche chi non lo faccia pervenire in tempo all'autorità giudiziaria (art. 334 c.p.p.) e chi lo rediga in maniera incompleta o scorretta.</vt:lpstr>
      <vt:lpstr>I delitti di più frequente riscontro nell'esercizio della professione sanitaria, per i quali sussiste l'obbligo di referto, sono i delitti contro la vita e l'incolumità personale (tutti gli omicidi nelle loro varie specie, l'istigazione o l'aiuto al suicidio, la morte come conseguenza di un altro delitto, le lesioni personali gravissime, le lesioni personali gravi e le lesioni personali lievi che producono una malattia di durata superiore ai venti giorni; le lesioni colpose gravi o gravissime quando siano conseguenza di violazione delle norme di prevenzione degli infortuni sul lavoro o relative all'igiene del lavoro o che abbiano determinato una malattia professionale). In altre parole “le lesioni perseguibili sono quelle dolose (tranne quelle giudicate guaribili entro 20 giorni, sempre che non ricorrano circostanze aggravanti) e quelle che comportano pericolo di vita o la previsione di menomazioni permanenti o di funzione"</vt:lpstr>
      <vt:lpstr>Classificazione delle lesioni personali</vt:lpstr>
      <vt:lpstr>Art 582 c.p.</vt:lpstr>
      <vt:lpstr>L’art. 583 c.p. elenca in dettaglio le ipotesi aggravanti, tutte di grande interesse medico legale: 1. la lesione personale è grave a. se dal fatto derivano malattia che mette in pericolo la vita della persona offesa, ovvero una malattia per un tempo superiore ai 40 giorni; b. se il fatto produce l’indebolimento permanente di un senso o di un organo; 2. la lesione personale è gravissima se dal fatto deriva: a. una malattia certamente o probabilmente insanabile;  b. la perdita di un senso; c. la perdita di un arto; d. una mutilazione che renda l’arto inservibile; e. la perdita dell’uso di un organo; f. la perdita della capacità di procreare; g. una permanente e grave difficoltà della favella; h. la deformazione, ovvero lo sfregio permanente del viso.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OMICIDIO STRADALE COLPOSO</dc:title>
  <dc:creator>User</dc:creator>
  <cp:lastModifiedBy>User</cp:lastModifiedBy>
  <cp:revision>95</cp:revision>
  <dcterms:created xsi:type="dcterms:W3CDTF">2017-03-26T16:23:34Z</dcterms:created>
  <dcterms:modified xsi:type="dcterms:W3CDTF">2017-03-30T15:08:54Z</dcterms:modified>
</cp:coreProperties>
</file>