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2"/>
  </p:sldMasterIdLst>
  <p:notesMasterIdLst>
    <p:notesMasterId r:id="rId17"/>
  </p:notesMasterIdLst>
  <p:handoutMasterIdLst>
    <p:handoutMasterId r:id="rId18"/>
  </p:handoutMasterIdLst>
  <p:sldIdLst>
    <p:sldId id="334" r:id="rId3"/>
    <p:sldId id="368" r:id="rId4"/>
    <p:sldId id="369" r:id="rId5"/>
    <p:sldId id="338" r:id="rId6"/>
    <p:sldId id="339" r:id="rId7"/>
    <p:sldId id="340" r:id="rId8"/>
    <p:sldId id="341" r:id="rId9"/>
    <p:sldId id="342" r:id="rId10"/>
    <p:sldId id="343" r:id="rId11"/>
    <p:sldId id="345" r:id="rId12"/>
    <p:sldId id="349" r:id="rId13"/>
    <p:sldId id="355" r:id="rId14"/>
    <p:sldId id="370" r:id="rId15"/>
    <p:sldId id="371" r:id="rId16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94660"/>
  </p:normalViewPr>
  <p:slideViewPr>
    <p:cSldViewPr>
      <p:cViewPr>
        <p:scale>
          <a:sx n="100" d="100"/>
          <a:sy n="100" d="100"/>
        </p:scale>
        <p:origin x="-840" y="-2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1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a Segnaposto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it-IT"/>
              <a:t>13/04/2015</a:t>
            </a:fld>
            <a:endParaRPr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a Segnaposto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it-IT"/>
              <a:t>13/04/2015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7625" y="1200150"/>
            <a:ext cx="46799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17625" y="1200150"/>
            <a:ext cx="4679950" cy="32400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Presentazione</a:t>
            </a:r>
          </a:p>
          <a:p>
            <a:r>
              <a:rPr lang="it-IT" dirty="0" smtClean="0"/>
              <a:t>Chi sono, formazione,</a:t>
            </a:r>
            <a:r>
              <a:rPr lang="it-IT" baseline="0" dirty="0" smtClean="0"/>
              <a:t> titolo di studio, esperienza professionale.</a:t>
            </a:r>
          </a:p>
          <a:p>
            <a:r>
              <a:rPr lang="it-IT" baseline="0" dirty="0" smtClean="0"/>
              <a:t>Da esperienza azienda multinazionale a </a:t>
            </a:r>
            <a:r>
              <a:rPr lang="it-IT" baseline="0" dirty="0" smtClean="0">
                <a:sym typeface="Wingdings" panose="05000000000000000000" pitchFamily="2" charset="2"/>
              </a:rPr>
              <a:t>studio medico  la norma non fa distinzione</a:t>
            </a: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5D449-B875-4B8D-8E66-224D27E54C9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11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17625" y="1200150"/>
            <a:ext cx="4679950" cy="32400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5D449-B875-4B8D-8E66-224D27E54C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18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98219" y="1413802"/>
            <a:ext cx="22783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1253618" y="1344615"/>
            <a:ext cx="69555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551941" y="359898"/>
            <a:ext cx="8023861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551941" y="1850064"/>
            <a:ext cx="8023861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8C3C5-A2EA-462B-B984-526A2AEEB4D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6723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D5388-0B14-4F9F-9449-DF34DC84B4C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586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9501" y="274642"/>
            <a:ext cx="19812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38251" y="274643"/>
            <a:ext cx="6026149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C4F1A-110E-4C50-8008-F14F09C0092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7148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2F532-0413-4F1E-A42B-14730D4EAF9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6900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73267" y="0"/>
            <a:ext cx="742949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/>
        </p:nvSpPr>
        <p:spPr bwMode="invGray">
          <a:xfrm>
            <a:off x="2476501" y="0"/>
            <a:ext cx="8249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353348" y="2814656"/>
            <a:ext cx="22783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609141" y="2746375"/>
            <a:ext cx="69555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3259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93259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38B70-59CC-4D56-A079-2503CB791DC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8945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55241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15761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5DF39-0E9E-46F4-846E-DDABBC80C06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0902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5160336"/>
            <a:ext cx="89154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1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052061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95301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52061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5A3C-07DD-4703-AFC2-F6916FD0C0B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806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5303A-CB3E-4DF9-973A-E24B2C3022C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457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9948" y="0"/>
            <a:ext cx="880605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Rettangolo 2"/>
          <p:cNvSpPr/>
          <p:nvPr/>
        </p:nvSpPr>
        <p:spPr bwMode="invGray">
          <a:xfrm>
            <a:off x="1099948" y="0"/>
            <a:ext cx="7926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875F4-99B1-4DD8-B2D4-769848F6445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5234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95300" y="2133603"/>
            <a:ext cx="8832851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787C-3BCD-421B-A90B-51166972E07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9343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Elaborazione 5"/>
          <p:cNvSpPr/>
          <p:nvPr/>
        </p:nvSpPr>
        <p:spPr>
          <a:xfrm rot="19468671">
            <a:off x="430274" y="954090"/>
            <a:ext cx="742465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Elaborazione 6"/>
          <p:cNvSpPr/>
          <p:nvPr/>
        </p:nvSpPr>
        <p:spPr>
          <a:xfrm rot="2103354" flipH="1">
            <a:off x="5420478" y="936625"/>
            <a:ext cx="703643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908050" y="1143006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E5A2F-3902-4C94-806F-2E8451F2BA5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494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83193" y="-815975"/>
            <a:ext cx="1774475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182787" y="20640"/>
            <a:ext cx="1844030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Anello 10"/>
          <p:cNvSpPr/>
          <p:nvPr/>
        </p:nvSpPr>
        <p:spPr>
          <a:xfrm rot="2315675">
            <a:off x="198122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96713" y="0"/>
            <a:ext cx="88092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554487" y="274638"/>
            <a:ext cx="812343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554487" y="1447800"/>
            <a:ext cx="812343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880551" y="6305550"/>
            <a:ext cx="230989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6190442" y="6305550"/>
            <a:ext cx="3138086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9331763" y="6305550"/>
            <a:ext cx="494977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B98F66-6870-45C7-A145-91A24E4C5BFF}" type="slidenum">
              <a:rPr lang="it-IT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99948" y="0"/>
            <a:ext cx="7926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0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7675" y="1268760"/>
            <a:ext cx="7079287" cy="2232248"/>
          </a:xfrm>
        </p:spPr>
        <p:txBody>
          <a:bodyPr/>
          <a:lstStyle/>
          <a:p>
            <a:pPr marL="26988" algn="ctr" eaLnBrk="1" hangingPunct="1"/>
            <a:r>
              <a:rPr lang="it-IT" altLang="it-IT" sz="3600" dirty="0" smtClean="0">
                <a:solidFill>
                  <a:schemeClr val="accent1"/>
                </a:solidFill>
              </a:rPr>
              <a:t>Salute e sicurezza negli studi professionali:</a:t>
            </a:r>
          </a:p>
          <a:p>
            <a:pPr marL="26988" algn="ctr" eaLnBrk="1" hangingPunct="1"/>
            <a:r>
              <a:rPr lang="it-IT" altLang="it-IT" sz="3600" dirty="0" smtClean="0">
                <a:solidFill>
                  <a:schemeClr val="accent1"/>
                </a:solidFill>
              </a:rPr>
              <a:t>Soggetti, obblighi e adempimenti</a:t>
            </a:r>
            <a:endParaRPr lang="it-IT" altLang="it-IT" sz="3600" dirty="0">
              <a:solidFill>
                <a:schemeClr val="accent1"/>
              </a:solidFill>
            </a:endParaRPr>
          </a:p>
          <a:p>
            <a:pPr marL="26988" algn="ctr" eaLnBrk="1" hangingPunct="1"/>
            <a:endParaRPr lang="it-IT" altLang="it-IT" dirty="0" smtClean="0">
              <a:solidFill>
                <a:schemeClr val="accent1"/>
              </a:solidFill>
            </a:endParaRPr>
          </a:p>
          <a:p>
            <a:pPr marL="26988" algn="ctr" eaLnBrk="1" hangingPunct="1"/>
            <a:r>
              <a:rPr lang="it-IT" altLang="it-IT" dirty="0" smtClean="0">
                <a:solidFill>
                  <a:schemeClr val="accent1"/>
                </a:solidFill>
              </a:rPr>
              <a:t>Decreto Legislativo n. 81/2008 </a:t>
            </a:r>
            <a:r>
              <a:rPr lang="it-IT" altLang="it-IT" sz="1800" dirty="0" smtClean="0">
                <a:solidFill>
                  <a:schemeClr val="accent1"/>
                </a:solidFill>
              </a:rPr>
              <a:t>e </a:t>
            </a:r>
            <a:r>
              <a:rPr lang="it-IT" altLang="it-IT" sz="1800" dirty="0" err="1">
                <a:solidFill>
                  <a:schemeClr val="accent1"/>
                </a:solidFill>
              </a:rPr>
              <a:t>s.m.i.</a:t>
            </a:r>
            <a:endParaRPr lang="it-IT" altLang="it-IT" sz="1800" dirty="0">
              <a:solidFill>
                <a:schemeClr val="accent1"/>
              </a:solidFill>
            </a:endParaRPr>
          </a:p>
        </p:txBody>
      </p:sp>
      <p:pic>
        <p:nvPicPr>
          <p:cNvPr id="5" name="Picture 2" descr="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28" y="4029850"/>
            <a:ext cx="407698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92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21545"/>
              </p:ext>
            </p:extLst>
          </p:nvPr>
        </p:nvGraphicFramePr>
        <p:xfrm>
          <a:off x="1150078" y="116630"/>
          <a:ext cx="8658962" cy="66178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090"/>
                <a:gridCol w="2238371"/>
                <a:gridCol w="5242501"/>
              </a:tblGrid>
              <a:tr h="682096">
                <a:tc gridSpan="3"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it-IT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IL RESPONSABILE DEL SERVIZIO DI PREVENZIONE E PROTEZIONE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it-IT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Svolgimento diretto dal parte del DDL</a:t>
                      </a:r>
                      <a:endParaRPr lang="it-IT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494661">
                <a:tc>
                  <a:txBody>
                    <a:bodyPr/>
                    <a:lstStyle/>
                    <a:p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Articolo 17 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Obblighi del datore di lavoro non delegabili</a:t>
                      </a:r>
                    </a:p>
                    <a:p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266700" indent="-266700"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Il datore di lavoro non può delegare le seguenti attività:</a:t>
                      </a:r>
                    </a:p>
                    <a:p>
                      <a:pPr marL="266700" indent="-266700" algn="just">
                        <a:spcBef>
                          <a:spcPct val="0"/>
                        </a:spcBef>
                        <a:buFontTx/>
                        <a:buAutoNum type="alphaLcParenR"/>
                      </a:pP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</a:t>
                      </a:r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valutazione di tutti i rischi</a:t>
                      </a: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 la conseguente  elaborazione del documento previsto </a:t>
                      </a:r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dall’articolo 28</a:t>
                      </a: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</a:p>
                    <a:p>
                      <a:pPr marL="266700" indent="-26670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it-IT" altLang="it-IT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B) la designazione dell’R.S.P.P. </a:t>
                      </a:r>
                    </a:p>
                  </a:txBody>
                  <a:tcPr marL="74295" marR="74295" anchor="ctr"/>
                </a:tc>
              </a:tr>
              <a:tr h="2524568">
                <a:tc>
                  <a:txBody>
                    <a:bodyPr/>
                    <a:lstStyle/>
                    <a:p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Articolo 34 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Svolgimento diretto da parte del datore di lavoro dei compiti di prevenzione e protezione dai rischi</a:t>
                      </a:r>
                    </a:p>
                    <a:p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266700" indent="-266700" algn="just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Salvo che nei particolari, il datore di lavoro può svolgere direttamente i compiti di R.S.P.P., Di primo soccorso, nonché di prevenzione incendi e di evacuazione, dandone preventiva informazione al rappresentante dei lavoratori per la sicurezza ed alle condizioni di cui ai commi successivi.</a:t>
                      </a:r>
                    </a:p>
                    <a:p>
                      <a:pPr marL="266700" indent="-266700"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2. Il datore di lavoro che intende svolgere i compiti di cui al R.S.P.P., deve frequentare corsi di formazione adeguato e frequentare i corsi di aggiornamento previsti.</a:t>
                      </a:r>
                    </a:p>
                  </a:txBody>
                  <a:tcPr marL="74295" marR="74295" anchor="ctr"/>
                </a:tc>
              </a:tr>
              <a:tr h="1851405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Il DVR – ai sensi dell’art. 28 – deve:</a:t>
                      </a:r>
                    </a:p>
                    <a:p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Riguardare tutti i rischi, compresi quelli riguardanti </a:t>
                      </a:r>
                      <a:r>
                        <a:rPr lang="it-IT" sz="1600" b="1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gruppi di lavoratori esposti a rischi particolari</a:t>
                      </a: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tra cui anche quelli collegati allo </a:t>
                      </a:r>
                      <a:r>
                        <a:rPr lang="it-IT" sz="1600" b="1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stress lavoro-correlato</a:t>
                      </a:r>
                      <a:r>
                        <a:rPr lang="it-IT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 quelli riguardanti le </a:t>
                      </a:r>
                      <a:r>
                        <a:rPr lang="it-IT" sz="1600" b="1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lavoratrici in stato di gravidanza</a:t>
                      </a: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nonché quelli connessi alle </a:t>
                      </a:r>
                      <a:r>
                        <a:rPr lang="it-IT" sz="1600" b="1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differenze di genere, all'età, alla provenienza da altri paes</a:t>
                      </a:r>
                      <a:r>
                        <a:rPr lang="it-IT" sz="1600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 avere </a:t>
                      </a:r>
                      <a:r>
                        <a:rPr lang="it-IT" sz="1600" b="1" i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certa</a:t>
                      </a: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46500"/>
              </p:ext>
            </p:extLst>
          </p:nvPr>
        </p:nvGraphicFramePr>
        <p:xfrm>
          <a:off x="1271257" y="245010"/>
          <a:ext cx="8506279" cy="6352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1017"/>
                <a:gridCol w="3334871"/>
                <a:gridCol w="3510391"/>
              </a:tblGrid>
              <a:tr h="43690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Il Documento di Valutazione dei Rischi (DVR) e i “NUOVI RISCHI”</a:t>
                      </a:r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40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 stress lavoro-correlato</a:t>
                      </a:r>
                    </a:p>
                    <a:p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Accordo Europeo in tema di stress da lavoro dell’8.10.2004</a:t>
                      </a:r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12649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</a:t>
                      </a:r>
                      <a:r>
                        <a:rPr lang="it-IT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 stress è uno stato, che si accompagna a malessere e disfunzioni fisiche, psicologiche o sociale e che consegue dal fatto che le persone non si sentono in grado di superare i gap rispetto alle richieste o alle attese nei loro confronti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».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</a:t>
                      </a:r>
                      <a:r>
                        <a:rPr lang="it-IT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 alto assenteismo o un’elevata rotazione del personale, conflitti interpersonali o lamentele frequenti da parte dei lavoratori sono alcuni dei sintomi che possono rivelare la presenza di stress da lavoro. </a:t>
                      </a:r>
                      <a:endParaRPr lang="it-IT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157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lavoratrici in gravidanza</a:t>
                      </a:r>
                    </a:p>
                    <a:p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indent="0" algn="just" defTabSz="533400">
                        <a:buFontTx/>
                        <a:buNone/>
                        <a:tabLst>
                          <a:tab pos="444500" algn="l"/>
                        </a:tabLst>
                      </a:pPr>
                      <a:r>
                        <a:rPr kumimoji="0" lang="it-IT" altLang="it-IT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Richiamo</a:t>
                      </a: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al D. </a:t>
                      </a:r>
                      <a:r>
                        <a:rPr lang="it-IT" altLang="it-IT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Lgs</a:t>
                      </a: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n. 151/2001</a:t>
                      </a:r>
                    </a:p>
                    <a:p>
                      <a:pPr marL="0" indent="0"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Divieto di adibire le lavoratrici gestanti e puerpere in lavori pericolosi, faticosi e insalubri o che espongano a radiazioni ionizzanti.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ivi compresi le </a:t>
                      </a:r>
                      <a:r>
                        <a:rPr lang="it-IT" alt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lavoratrici in stato di gravidanza</a:t>
                      </a: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secondo quanto previsto dal </a:t>
                      </a:r>
                      <a:r>
                        <a:rPr lang="it-IT" altLang="it-IT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decreto legislativo 26 marzo 2001, n. 151</a:t>
                      </a: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nonché quelli connessi alle </a:t>
                      </a:r>
                      <a:r>
                        <a:rPr lang="it-IT" alt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differenze di genere</a:t>
                      </a:r>
                      <a:r>
                        <a:rPr lang="it-IT" alt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all’età, alla provenienza da altri Paesi. </a:t>
                      </a:r>
                    </a:p>
                  </a:txBody>
                  <a:tcPr marL="74295" marR="74295" anchor="ctr"/>
                </a:tc>
              </a:tr>
              <a:tr h="924678">
                <a:tc>
                  <a:txBody>
                    <a:bodyPr/>
                    <a:lstStyle/>
                    <a:p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Giovani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obbligo di valutare il rischio derivante dall’attività lavorativa con riguardo al grado di sviluppo fisico del lavoratore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(L. n. 977/1967 in tema di tutela del lavoro dei bambini e degli adolescenti).</a:t>
                      </a:r>
                    </a:p>
                    <a:p>
                      <a:pPr algn="just"/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</a:tr>
              <a:tr h="832210">
                <a:tc>
                  <a:txBody>
                    <a:bodyPr/>
                    <a:lstStyle/>
                    <a:p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Anziani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probabile riferimento agli aspetti ergonomici e dei luoghi di lavoro e agli orari.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just"/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</a:tr>
              <a:tr h="647274">
                <a:tc>
                  <a:txBody>
                    <a:bodyPr/>
                    <a:lstStyle/>
                    <a:p>
                      <a:r>
                        <a:rPr lang="it-IT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Lavoratori stranieri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probabile riferimento alle differenze linguistiche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(v. formazione e informazione), culturali e conoscitive.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924330"/>
              </p:ext>
            </p:extLst>
          </p:nvPr>
        </p:nvGraphicFramePr>
        <p:xfrm>
          <a:off x="1255610" y="620688"/>
          <a:ext cx="4692001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Diapositiva" r:id="rId3" imgW="4572000" imgH="3429000" progId="PowerPoint.Slide.8">
                  <p:embed/>
                </p:oleObj>
              </mc:Choice>
              <mc:Fallback>
                <p:oleObj name="Diapositiva" r:id="rId3" imgW="4572000" imgH="3429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610" y="620688"/>
                        <a:ext cx="4692001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57213" y="0"/>
            <a:ext cx="631507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APPALTI INTERNI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64624" y="1418432"/>
            <a:ext cx="3769889" cy="121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Solo il committente è in grado di farlo, perché conosce la sequenza temporale delle fasi del lavoro ed ha stabilito preventivamente le modalità operative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64623" y="449796"/>
            <a:ext cx="3421038" cy="89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redazione del DUVRI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47077" y="6093296"/>
            <a:ext cx="83779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1600" b="1" i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N.B</a:t>
            </a:r>
            <a:r>
              <a:rPr lang="it-IT" altLang="it-IT" sz="1600" b="1" i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Utilizzare una metodologia adattabile ad ogni tipo di appalto (ad esclusione di quelli gestiti con il Piano di Sicurezza del Cantiere – PSC</a:t>
            </a:r>
            <a:r>
              <a:rPr lang="it-IT" altLang="it-IT" sz="1600" b="1" i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400" b="1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64624" y="3017955"/>
            <a:ext cx="3627403" cy="285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1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D.U.V.R.I. deve: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Essere </a:t>
            </a:r>
            <a:r>
              <a:rPr lang="it-IT" altLang="it-IT" sz="1600" b="1" i="1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integrato</a:t>
            </a: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il </a:t>
            </a:r>
            <a:r>
              <a:rPr lang="it-IT" altLang="it-IT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D.V.R.</a:t>
            </a:r>
            <a:endParaRPr lang="it-IT" altLang="it-IT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Essere </a:t>
            </a:r>
            <a:r>
              <a:rPr lang="it-IT" altLang="it-IT" sz="1600" b="1" i="1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unico</a:t>
            </a: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tutti gli appalti che comportano rischi tra loro interferenti;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Essere </a:t>
            </a:r>
            <a:r>
              <a:rPr lang="it-IT" altLang="it-IT" sz="1600" b="1" i="1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indipendente</a:t>
            </a: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dal D.V.R.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it-IT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Essere </a:t>
            </a:r>
            <a:r>
              <a:rPr lang="it-IT" altLang="it-IT" sz="1600" b="1" i="1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finalizzato  a gestire</a:t>
            </a:r>
            <a:r>
              <a:rPr lang="it-IT" altLang="it-IT" sz="16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rischi interferenziali;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b="1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42005" y="491635"/>
            <a:ext cx="81324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Ogni impresa o studio è un entità a se, non è possibile definire uno standard comune a tutti.</a:t>
            </a:r>
          </a:p>
          <a:p>
            <a:pPr>
              <a:spcBef>
                <a:spcPct val="20000"/>
              </a:spcBef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2005" y="1848726"/>
            <a:ext cx="81324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Al fine di verificare la reale situazione:</a:t>
            </a:r>
          </a:p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Audit di verifica documentale e compilazione di </a:t>
            </a:r>
            <a:r>
              <a:rPr lang="it-IT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check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-list specifica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90338" y="3322068"/>
            <a:ext cx="3627403" cy="5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Il costo della verifica è 60 €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42610" y="4345215"/>
            <a:ext cx="81324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La verifica serve allo studio per accertare la reale situazione nei confronti della norma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42005" y="5489576"/>
            <a:ext cx="81324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La verifica serve per la redazione di un offerta dedicata e tagliata sulle reali necessità dello studio</a:t>
            </a:r>
          </a:p>
        </p:txBody>
      </p:sp>
    </p:spTree>
    <p:extLst>
      <p:ext uri="{BB962C8B-B14F-4D97-AF65-F5344CB8AC3E}">
        <p14:creationId xmlns:p14="http://schemas.microsoft.com/office/powerpoint/2010/main" val="2091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16200000">
            <a:off x="-3246781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3649" y="188641"/>
            <a:ext cx="1638787" cy="47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1600" b="1" kern="50" dirty="0">
                <a:latin typeface="Kalinga" panose="020B0502040204020203" pitchFamily="34" charset="0"/>
                <a:ea typeface="SimSun" panose="02010600030101010101" pitchFamily="2" charset="-122"/>
              </a:rPr>
              <a:t>Offerta Tipo</a:t>
            </a:r>
          </a:p>
          <a:p>
            <a:pPr>
              <a:spcBef>
                <a:spcPct val="20000"/>
              </a:spcBef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42005" y="4736084"/>
            <a:ext cx="81324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it-IT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04035"/>
              </p:ext>
            </p:extLst>
          </p:nvPr>
        </p:nvGraphicFramePr>
        <p:xfrm>
          <a:off x="5596571" y="830825"/>
          <a:ext cx="4153961" cy="497500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56054"/>
                <a:gridCol w="3031524"/>
                <a:gridCol w="766383"/>
              </a:tblGrid>
              <a:tr h="265869">
                <a:tc>
                  <a:txBody>
                    <a:bodyPr/>
                    <a:lstStyle/>
                    <a:p>
                      <a:pPr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it-IT" sz="1050" kern="50" dirty="0">
                        <a:solidFill>
                          <a:schemeClr val="dk1"/>
                        </a:solidFill>
                        <a:effectLst/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Descrizione</a:t>
                      </a: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Importo</a:t>
                      </a:r>
                    </a:p>
                  </a:txBody>
                  <a:tcPr marL="28377" marR="28377" marT="34925" marB="34925"/>
                </a:tc>
              </a:tr>
              <a:tr h="1004504">
                <a:tc>
                  <a:txBody>
                    <a:bodyPr/>
                    <a:lstStyle/>
                    <a:p>
                      <a:pPr marR="45720"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1</a:t>
                      </a: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Sopralluogo e verifica della Documentazione presente (AUDIT)</a:t>
                      </a:r>
                    </a:p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Programmazione e organizzazione degli interventi per la “messa a norma” delle situazioni non conformi.</a:t>
                      </a:r>
                    </a:p>
                  </a:txBody>
                  <a:tcPr marL="28377" marR="28377" marT="34925" marB="34925"/>
                </a:tc>
                <a:tc rowSpan="4">
                  <a:txBody>
                    <a:bodyPr/>
                    <a:lstStyle/>
                    <a:p>
                      <a:pPr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€.</a:t>
                      </a:r>
                      <a:r>
                        <a:rPr kumimoji="0" lang="it-IT" sz="1200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2.200,0</a:t>
                      </a:r>
                      <a:endParaRPr kumimoji="0" lang="it-IT" sz="1200" kern="50" dirty="0">
                        <a:solidFill>
                          <a:schemeClr val="dk1"/>
                        </a:solidFill>
                        <a:effectLst/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1004504">
                <a:tc>
                  <a:txBody>
                    <a:bodyPr/>
                    <a:lstStyle/>
                    <a:p>
                      <a:pPr marR="45720"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2</a:t>
                      </a: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Predisposizione o aggiornamento dei documenti relativi alla V.s. Attività</a:t>
                      </a:r>
                      <a:r>
                        <a:rPr kumimoji="0" lang="it-IT" sz="1200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;(tutte le valutazioni)</a:t>
                      </a:r>
                      <a:endParaRPr kumimoji="0" lang="it-IT" sz="1200" kern="50" dirty="0">
                        <a:solidFill>
                          <a:schemeClr val="dk1"/>
                        </a:solidFill>
                        <a:effectLst/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Corsi di </a:t>
                      </a:r>
                      <a:r>
                        <a:rPr kumimoji="0" lang="it-IT" sz="1200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formazione</a:t>
                      </a:r>
                      <a:r>
                        <a:rPr kumimoji="0" lang="it-IT" sz="1200" kern="50" baseline="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 e </a:t>
                      </a:r>
                      <a:r>
                        <a:rPr kumimoji="0" lang="it-IT" sz="1200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aggiornamento </a:t>
                      </a: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per la formazione ed informazione degli addetti (</a:t>
                      </a:r>
                      <a:r>
                        <a:rPr kumimoji="0" lang="it-IT" sz="1200" b="1" i="1" u="sng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esclusi R.S.P.P</a:t>
                      </a:r>
                      <a:r>
                        <a:rPr kumimoji="0" lang="it-IT" sz="1200" b="1" i="1" u="sng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., </a:t>
                      </a:r>
                      <a:r>
                        <a:rPr kumimoji="0" lang="it-IT" sz="1200" b="1" i="1" u="sng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Addetti 1</a:t>
                      </a:r>
                      <a:r>
                        <a:rPr kumimoji="0" lang="it-IT" sz="1200" b="1" i="1" u="sng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° Soccorso- </a:t>
                      </a:r>
                      <a:r>
                        <a:rPr kumimoji="0" lang="it-IT" sz="1200" b="1" i="1" u="sng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Addetti </a:t>
                      </a:r>
                      <a:r>
                        <a:rPr kumimoji="0" lang="it-IT" sz="1200" b="1" i="1" u="sng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all’Emergenza</a:t>
                      </a: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)</a:t>
                      </a:r>
                    </a:p>
                  </a:txBody>
                  <a:tcPr marL="28377" marR="28377" marT="34925" marB="34925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860">
                <a:tc>
                  <a:txBody>
                    <a:bodyPr/>
                    <a:lstStyle/>
                    <a:p>
                      <a:pPr marR="45720"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3</a:t>
                      </a: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Verifica e controllo dell’applicazione di quanto previsto e riportato nella documentazione mediante visite da eseguire in collaborazione con il S.P.P. e rilascio di verbale di verifica.</a:t>
                      </a:r>
                    </a:p>
                  </a:txBody>
                  <a:tcPr marL="28377" marR="28377" marT="34925" marB="34925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31217">
                <a:tc>
                  <a:txBody>
                    <a:bodyPr/>
                    <a:lstStyle/>
                    <a:p>
                      <a:pPr marR="45720" algn="ctr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kern="5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4</a:t>
                      </a: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Matrice di correlazione e Piano di miglioramento;</a:t>
                      </a:r>
                    </a:p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it-IT" sz="1200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Verifica di Conformità e aggiornamento della documentazione.</a:t>
                      </a:r>
                    </a:p>
                  </a:txBody>
                  <a:tcPr marL="28377" marR="28377" marT="34925" marB="34925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69003">
                <a:tc gridSpan="3">
                  <a:txBody>
                    <a:bodyPr/>
                    <a:lstStyle/>
                    <a:p>
                      <a:pPr algn="just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it-IT" sz="1200" b="1" i="1" u="sng" kern="50" dirty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L’offerta comprende l’applicazione del sistema di gestione per i due </a:t>
                      </a:r>
                      <a:r>
                        <a:rPr kumimoji="0" lang="it-IT" sz="1200" b="1" i="1" u="sng" kern="50" dirty="0" smtClean="0">
                          <a:solidFill>
                            <a:schemeClr val="dk1"/>
                          </a:solidFill>
                          <a:effectLst/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anni</a:t>
                      </a:r>
                      <a:endParaRPr kumimoji="0" lang="it-IT" sz="1200" b="1" i="1" u="sng" kern="50" dirty="0">
                        <a:solidFill>
                          <a:schemeClr val="dk1"/>
                        </a:solidFill>
                        <a:effectLst/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 hMerge="1">
                  <a:txBody>
                    <a:bodyPr/>
                    <a:lstStyle/>
                    <a:p>
                      <a:pPr algn="just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it-IT" sz="1200" kern="50" dirty="0">
                        <a:solidFill>
                          <a:schemeClr val="dk1"/>
                        </a:solidFill>
                        <a:effectLst/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5596571" y="188641"/>
            <a:ext cx="41539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kern="50" dirty="0">
                <a:latin typeface="Kalinga" panose="020B0502040204020203" pitchFamily="34" charset="0"/>
                <a:ea typeface="SimSun" panose="02010600030101010101" pitchFamily="2" charset="-122"/>
              </a:rPr>
              <a:t>Sistema di Gestione della Sicurezza sui Luoghi di Lavoro (S.G.S.L.).</a:t>
            </a:r>
            <a:endParaRPr lang="it-IT" sz="16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09975"/>
              </p:ext>
            </p:extLst>
          </p:nvPr>
        </p:nvGraphicFramePr>
        <p:xfrm>
          <a:off x="1208584" y="838607"/>
          <a:ext cx="4095455" cy="496665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294386"/>
                <a:gridCol w="150997"/>
                <a:gridCol w="650072"/>
              </a:tblGrid>
              <a:tr h="256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Descrizione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Importo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Predisposizione e stesura del Documento di Valutazione dei Rischi ai sensi del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D.Lgs.</a:t>
                      </a: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 81/2008 art 17 - 28 e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s.m.i.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€.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350,0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605646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Elaborazione e stesura della Relazione di Valutazione del Rischio Chimico e Cancerogeno ai sensi del Titolo IX del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D.Lgs.</a:t>
                      </a: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 81/2008 art 17 - 28 e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s.m.i.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€.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350,0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626042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Elaborazione e stesura della Relazione di Valutazione del Rischio Biologico ai sensi del Titolo X del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D.Lgs.</a:t>
                      </a: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 81/2008 art 17 - 28 e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s.m.i.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€.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450,0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626042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Elaborazione e stesura della Relazione di Valutazione da Stress Lavoro Correlato ai sensi del D.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Lgs</a:t>
                      </a: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. 81/2008 e </a:t>
                      </a:r>
                      <a:r>
                        <a:rPr lang="it-IT" sz="1200" kern="50" dirty="0" err="1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s.m.i.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€.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120,0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463264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Corso di formazione aggiornamento per Datore di Lavoro RSPP (rischio Alto) – 14h presso la vostra sede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</a:t>
                      </a:r>
                      <a:endParaRPr lang="it-IT" sz="1200" kern="5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350,0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432048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Corso di formazione aggiornamento per Lavoratori (rischio Alto) – 12h presso la vostra </a:t>
                      </a: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sede (a persona)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120,0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  <a:tr h="626042"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Corso di formazione aggiornamento per responsabili dei lavoratori per la sicurezza (rischio Alto) – 4h presso la vostra sede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€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  <a:tc>
                  <a:txBody>
                    <a:bodyPr/>
                    <a:lstStyle/>
                    <a:p>
                      <a:pPr marL="1905" marR="118745" algn="r">
                        <a:spcAft>
                          <a:spcPts val="0"/>
                        </a:spcAft>
                      </a:pPr>
                      <a:r>
                        <a:rPr lang="it-IT" sz="1200" kern="50" dirty="0" smtClean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100,0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50" dirty="0"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 </a:t>
                      </a:r>
                      <a:endParaRPr lang="it-IT" sz="1200" kern="50" dirty="0">
                        <a:effectLst/>
                        <a:latin typeface="Kalinga" panose="020B0502040204020203" pitchFamily="34" charset="0"/>
                        <a:ea typeface="SimSun" panose="02010600030101010101" pitchFamily="2" charset="-122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79057"/>
              </p:ext>
            </p:extLst>
          </p:nvPr>
        </p:nvGraphicFramePr>
        <p:xfrm>
          <a:off x="1208584" y="5886053"/>
          <a:ext cx="4104456" cy="78330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104456"/>
              </a:tblGrid>
              <a:tr h="78330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234950" algn="l"/>
                        </a:tabLst>
                      </a:pPr>
                      <a:r>
                        <a:rPr lang="it-IT" sz="8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i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Contributo Previdenziale (sull'imponibile</a:t>
                      </a:r>
                      <a:r>
                        <a:rPr lang="it-IT" sz="1200" b="1" i="1" kern="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) </a:t>
                      </a:r>
                      <a:r>
                        <a:rPr lang="it-IT" sz="1200" b="1" i="1" kern="5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 5%</a:t>
                      </a:r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200" kern="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1" i="1" kern="5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No ritenuta d’acconto</a:t>
                      </a:r>
                      <a:endParaRPr kumimoji="0" lang="it-IT" sz="1200" b="1" i="1" kern="5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 rot="16200000">
            <a:off x="-2474111" y="3130681"/>
            <a:ext cx="64310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0" cap="none" spc="0" dirty="0" smtClean="0">
                <a:ln w="0"/>
                <a:gradFill flip="none" rotWithShape="1">
                  <a:gsLst>
                    <a:gs pos="0">
                      <a:srgbClr val="FF0000"/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Esempio di offerta/preventivo</a:t>
            </a:r>
            <a:endParaRPr lang="it-IT" sz="3600" b="0" cap="none" spc="0" dirty="0">
              <a:ln w="0"/>
              <a:gradFill flip="none" rotWithShape="1">
                <a:gsLst>
                  <a:gs pos="0">
                    <a:srgbClr val="FF0000"/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36572"/>
              </p:ext>
            </p:extLst>
          </p:nvPr>
        </p:nvGraphicFramePr>
        <p:xfrm>
          <a:off x="5614455" y="5949280"/>
          <a:ext cx="4153962" cy="720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153962"/>
              </a:tblGrid>
              <a:tr h="720080">
                <a:tc>
                  <a:txBody>
                    <a:bodyPr/>
                    <a:lstStyle/>
                    <a:p>
                      <a:pPr marR="635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3850" algn="l"/>
                          <a:tab pos="361950" algn="l"/>
                        </a:tabLst>
                      </a:pPr>
                      <a:r>
                        <a:rPr kumimoji="0" lang="it-IT" sz="1200" b="1" i="1" kern="5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Operazione senza addebito IVA ai sensi dell’Art 1 comma 100 L. </a:t>
                      </a:r>
                      <a:r>
                        <a:rPr kumimoji="0" lang="it-IT" sz="1200" b="1" i="1" kern="5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244/2007    - I.V.A.</a:t>
                      </a:r>
                      <a:r>
                        <a:rPr kumimoji="0" lang="it-IT" sz="1200" b="1" i="1" kern="5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 0</a:t>
                      </a:r>
                      <a:r>
                        <a:rPr kumimoji="0" lang="it-IT" sz="1400" b="1" i="1" kern="5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linga" panose="020B0502040204020203" pitchFamily="34" charset="0"/>
                          <a:ea typeface="+mn-ea"/>
                          <a:cs typeface="Kalinga" panose="020B0502040204020203" pitchFamily="34" charset="0"/>
                        </a:rPr>
                        <a:t>%</a:t>
                      </a:r>
                      <a:endParaRPr kumimoji="0" lang="it-IT" sz="1400" b="1" i="1" kern="5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linga" panose="020B0502040204020203" pitchFamily="34" charset="0"/>
                        <a:ea typeface="+mn-ea"/>
                        <a:cs typeface="Kalinga" panose="020B0502040204020203" pitchFamily="34" charset="0"/>
                      </a:endParaRPr>
                    </a:p>
                  </a:txBody>
                  <a:tcPr marL="28377" marR="28377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442610" y="1484784"/>
            <a:ext cx="8307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Ciascun datore di lavoro ha l’obbligo di adeguarsi alla normativa sulla salute e sicurezza nei luoghi di lavoro, sancita dal T.U. n° 81/08. Pertanto anche gli studi professionali (compresi quelli in cui è impiegato anche un solo lavoratore subordinato, scatta l’obbligo di rispettare gli adempimenti previsti dal legislatore 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>
          <a:xfrm>
            <a:off x="1176334" y="10280"/>
            <a:ext cx="7449074" cy="104245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</a:rPr>
              <a:t>Il vigente sistema normativo</a:t>
            </a:r>
            <a:endParaRPr lang="it-IT" alt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442610" y="4293097"/>
            <a:ext cx="8307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Dunque, alla luce delle disposizioni normative sopra esposte, quali sono gli obblighi e gli adempimenti che il datore – professionista deve rispettare nel suo studio professionale?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36827"/>
              </p:ext>
            </p:extLst>
          </p:nvPr>
        </p:nvGraphicFramePr>
        <p:xfrm>
          <a:off x="1352600" y="764704"/>
          <a:ext cx="8366430" cy="49582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039"/>
                <a:gridCol w="8015391"/>
              </a:tblGrid>
              <a:tr h="54953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 vigente sistema normativo</a:t>
                      </a:r>
                      <a:endParaRPr lang="it-IT" altLang="it-IT" sz="40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53058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Effettuare la valutazione dei rischi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406040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Nominare il responsabile del servizio di prevenzione e protezione </a:t>
                      </a:r>
                      <a:r>
                        <a:rPr lang="it-IT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(R.S.P.P.)</a:t>
                      </a:r>
                      <a:endParaRPr lang="it-I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54953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Permettere l’elezione del</a:t>
                      </a:r>
                      <a:r>
                        <a:rPr lang="it-IT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R.L.S.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54953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Nominare (se necessario) il medico competente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54953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Nominare e formare gli addetti al primo soccorso e all’antincendio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  <a:tr h="583643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Formare i lavoratori</a:t>
                      </a:r>
                    </a:p>
                  </a:txBody>
                  <a:tcPr marL="74295" marR="74295" anchor="ctr"/>
                </a:tc>
              </a:tr>
              <a:tr h="54953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Informare</a:t>
                      </a:r>
                      <a:r>
                        <a:rPr lang="it-IT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 lavoratori</a:t>
                      </a:r>
                      <a:endParaRPr lang="it-IT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68506"/>
              </p:ext>
            </p:extLst>
          </p:nvPr>
        </p:nvGraphicFramePr>
        <p:xfrm>
          <a:off x="1150078" y="116632"/>
          <a:ext cx="8658962" cy="66247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6672"/>
                <a:gridCol w="857781"/>
                <a:gridCol w="1608341"/>
                <a:gridCol w="683910"/>
                <a:gridCol w="4222258"/>
              </a:tblGrid>
              <a:tr h="2484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Il datore di  lavoro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4295" marR="7429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Chi è 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1" dirty="0" smtClean="0"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E’ il soggetto titolare del rapporto di lavoro con il lavoratore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effectLst/>
                      </a:endParaRPr>
                    </a:p>
                  </a:txBody>
                  <a:tcPr marL="74295" marR="7429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Deve: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Individuare e valutare tutti i rischi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Organizzare e gestire la prevenzione in azienda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Adottare le necessarie misure di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sicurezza    tecniche, organizzative e    procedurali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Informare e formare i lavoratori sui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rischi presenti in azienda</a:t>
                      </a:r>
                    </a:p>
                  </a:txBody>
                  <a:tcPr marL="74295" marR="7429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0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Il lavoratore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Chi è 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1" kern="1200" dirty="0" smtClean="0"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Persona che presta il proprio lavoro alle dipendenze di un datore di lavoro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Deve: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Osservare le disposizioni e le  istruzioni impartite dal datore di lavoro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Non rimuovere o modificare i dispositivi di  sicurezza, segnalazione e controllo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Non compiere di propria iniziativa operazioni pericolose per la propria o altrui sicurezza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Utilizzare correttamente i dpi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Segnalare immediatamente condizioni di pericolo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ct val="50000"/>
                        </a:spcBef>
                        <a:buFontTx/>
                        <a:buChar char="•"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Sottoporsi ai controlli sanitari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08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60342"/>
              </p:ext>
            </p:extLst>
          </p:nvPr>
        </p:nvGraphicFramePr>
        <p:xfrm>
          <a:off x="1171006" y="70093"/>
          <a:ext cx="8648499" cy="6701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024"/>
                <a:gridCol w="749652"/>
                <a:gridCol w="1392211"/>
                <a:gridCol w="696133"/>
                <a:gridCol w="4632479"/>
              </a:tblGrid>
              <a:tr h="3928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0" kern="120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Spp</a:t>
                      </a:r>
                      <a:endParaRPr lang="it-IT" sz="1600" b="0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Chi </a:t>
                      </a:r>
                      <a:r>
                        <a:rPr lang="it-IT" sz="16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e’</a:t>
                      </a: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0" i="0" kern="12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E’ il servizio di prevenzione e protezione</a:t>
                      </a:r>
                      <a:endParaRPr lang="it-IT" sz="1600" b="0" i="0" kern="1200" dirty="0">
                        <a:solidFill>
                          <a:srgbClr val="0070C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Deve: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 defTabSz="914400" rtl="0" eaLnBrk="1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buClr>
                          <a:srgbClr val="FF0000"/>
                        </a:buClr>
                        <a:buFontTx/>
                        <a:buChar char="•"/>
                        <a:defRPr/>
                      </a:pPr>
                      <a:r>
                        <a:rPr lang="it-IT" sz="16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Individuare e valutare i fattori di  rischio</a:t>
                      </a:r>
                    </a:p>
                    <a:p>
                      <a:pPr marL="88900" indent="-88900" algn="l" defTabSz="914400" rtl="0" eaLnBrk="1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buClr>
                          <a:srgbClr val="FF0000"/>
                        </a:buClr>
                        <a:buFontTx/>
                        <a:buChar char="•"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Individuare le misure per la sicurezza  e la salute</a:t>
                      </a:r>
                    </a:p>
                    <a:p>
                      <a:pPr marL="88900" indent="-88900" algn="l" defTabSz="914400" rtl="0" eaLnBrk="1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buClr>
                          <a:srgbClr val="FF0000"/>
                        </a:buClr>
                        <a:buFontTx/>
                        <a:buChar char="•"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Elaborare le misure preventive e protettive</a:t>
                      </a:r>
                    </a:p>
                    <a:p>
                      <a:pPr marL="88900" indent="-88900" algn="l" defTabSz="914400" rtl="0" eaLnBrk="1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buClr>
                          <a:srgbClr val="FF0000"/>
                        </a:buClr>
                        <a:buFontTx/>
                        <a:buChar char="•"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Proporre i programmi di informazione  e formazione dei lavoratori</a:t>
                      </a: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it-IT" sz="16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Fornire ai lavoratori le informazioni sui rischi generali e specifici per la sicurezza e la salute</a:t>
                      </a: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it-IT" sz="16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Partecipare alla riunione periodica di  prevenzione e protezione</a:t>
                      </a: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5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Il medico competente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Chi </a:t>
                      </a:r>
                      <a:r>
                        <a:rPr lang="it-IT" sz="16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e’</a:t>
                      </a: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50000"/>
                        </a:spcBef>
                        <a:defRPr/>
                      </a:pPr>
                      <a:r>
                        <a:rPr lang="it-IT" sz="1600" b="0" i="0" kern="12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Medico in possesso di specializzazione in medicina del lavoro, docenza o libera docenza in medicina del lavoro</a:t>
                      </a:r>
                      <a:r>
                        <a:rPr lang="it-IT" sz="1600" b="0" kern="12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Deve: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it-IT" sz="16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EFFETTUARE LA SORVEGLIANZA SANITARIA E LE VISITE RICHIESTE DAL LAVORATORE (se correlate ai rischi professionali)</a:t>
                      </a: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it-IT" sz="16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ISTITUIRE ED AGGIORNARE UNA CARTELLA  SANITARIA E DI RISCHIO (da tenere presso il </a:t>
                      </a:r>
                      <a:r>
                        <a:rPr lang="it-IT" sz="1600" b="1" kern="1200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ddl</a:t>
                      </a:r>
                      <a:r>
                        <a:rPr lang="it-IT" sz="16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con salvaguardia del segreto professionale) PER OGNI   LAVORATORE SOTTOPOSTO A SORVEGLIANZA SANITARIA</a:t>
                      </a:r>
                      <a:endParaRPr lang="it-IT" sz="16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770332"/>
              </p:ext>
            </p:extLst>
          </p:nvPr>
        </p:nvGraphicFramePr>
        <p:xfrm>
          <a:off x="1208584" y="620688"/>
          <a:ext cx="8555450" cy="6120406"/>
        </p:xfrm>
        <a:graphic>
          <a:graphicData uri="http://schemas.openxmlformats.org/drawingml/2006/table">
            <a:tbl>
              <a:tblPr/>
              <a:tblGrid>
                <a:gridCol w="6126125"/>
                <a:gridCol w="2429325"/>
              </a:tblGrid>
              <a:tr h="3790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Obblighi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Sanzioni</a:t>
                      </a:r>
                    </a:p>
                  </a:txBody>
                  <a:tcPr marL="74811" marR="74811" marT="46036" marB="460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987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Valutazione di TUTTI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 rischi con la conseguente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elaborazione del documento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collaborazione con l'RSPP ed il Medico competente (ove previsto).</a:t>
                      </a:r>
                    </a:p>
                  </a:txBody>
                  <a:tcPr marL="74811" marR="74811" marT="46036" marB="460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Arresto da 3 a 6 mesi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Ammenda da € 2.500 a € 6.400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L'arresto è da 4 a 8 mesi nelle aziende a rischio rilevante</a:t>
                      </a:r>
                    </a:p>
                  </a:txBody>
                  <a:tcPr marL="74811" marR="74811" marT="46036" marB="460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3866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Nomina del Responsabile del servizio di prevenzione e protezione o mancata frequenza del corso in caso di autonomina</a:t>
                      </a:r>
                    </a:p>
                  </a:txBody>
                  <a:tcPr marL="0" marR="76050" marT="46798" marB="467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89944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Incompleta compilazione del documento (con misure adottate, DPI, programma, responsabili dell'adeguamento), o mancata consultazione del RLS.</a:t>
                      </a:r>
                    </a:p>
                  </a:txBody>
                  <a:tcPr marL="0" marR="76050" marT="46798" marB="467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Ammenda da 2˙000 a 4˙000 €</a:t>
                      </a: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36" marB="460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9944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Mancato aggiornamento del documento (entro 30 gg.) in caso di modifiche produttive, infortuni significativi, richiesta del medico competente, adeguamento tecnologico</a:t>
                      </a:r>
                    </a:p>
                  </a:txBody>
                  <a:tcPr marL="0" marR="76050" marT="46798" marB="467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12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Documento mancante dei criteri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valutazione, o 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individuazione delle mansioni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che richiedono capacità, esperienza e formazione.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Ammenda da 1˙000 a 2˙000 €</a:t>
                      </a:r>
                    </a:p>
                  </a:txBody>
                  <a:tcPr marL="74811" marR="74811" marT="46036" marB="460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informazione sui rischi specifici e le misure adottate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208584" y="116632"/>
            <a:ext cx="7037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OBBLIGHI e SANZIONI PER I D.L. (artt. 17, 28 e 29</a:t>
            </a:r>
            <a:r>
              <a:rPr lang="it-IT" altLang="it-IT" sz="1600" b="1" dirty="0">
                <a:solidFill>
                  <a:srgbClr val="FF0000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5" name="Rettangolo 4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5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678687"/>
              </p:ext>
            </p:extLst>
          </p:nvPr>
        </p:nvGraphicFramePr>
        <p:xfrm>
          <a:off x="1287444" y="698428"/>
          <a:ext cx="8490092" cy="5970932"/>
        </p:xfrm>
        <a:graphic>
          <a:graphicData uri="http://schemas.openxmlformats.org/drawingml/2006/table">
            <a:tbl>
              <a:tblPr/>
              <a:tblGrid>
                <a:gridCol w="5989942"/>
                <a:gridCol w="2500150"/>
              </a:tblGrid>
              <a:tr h="3666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Obblighi </a:t>
                      </a:r>
                    </a:p>
                  </a:txBody>
                  <a:tcPr marL="74811" marR="74811" marT="46033" marB="46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Sanzioni</a:t>
                      </a:r>
                    </a:p>
                  </a:txBody>
                  <a:tcPr marL="74811" marR="74811" marT="46033" marB="46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76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consegna al RLS del documento di valutazione dei rischi (da consultare solo in studio) e dati relativi agli infortuni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it-IT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it-IT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it-IT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Arresto da 2 a 4 mesi o ammenda da 750 a 4’000 €</a:t>
                      </a:r>
                      <a:endParaRPr lang="it-IT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33" marB="460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0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informazione alle ditte appaltatrici o fornitori d’opera o somministrazione di informazioni sui rischi specifici presenti e sulle misure adottate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2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organizzazione rapporti con i servizi pubblici di emergenza e modalità di trasporto infortunati.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Arresto da 2 a 4 mesi o ammenda da 750 a 4˙000 €</a:t>
                      </a:r>
                      <a:endParaRPr lang="it-IT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33" marB="460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designazione degli addetti alla prevenzione incendi e primo soccorso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36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informazione dei lavoratori a rischio su comportamenti a rischio e sulle misure di prevenzione adottate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91818"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informazione a tutti i lavoratori sulle misure in caso di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pericolo grave e immediato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 su ripresa del lavoro.</a:t>
                      </a:r>
                    </a:p>
                  </a:txBody>
                  <a:tcPr marL="74811" marR="74811" marT="46033" marB="460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52600" y="157064"/>
            <a:ext cx="7048997" cy="4247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 smtClean="0">
                <a:solidFill>
                  <a:srgbClr val="FF0000"/>
                </a:solidFill>
              </a:rPr>
              <a:t>OBBLIGHI e SANZIONI PER I D.L. </a:t>
            </a:r>
            <a:r>
              <a:rPr lang="it-IT" altLang="it-IT" sz="1600" b="1" dirty="0" smtClean="0">
                <a:solidFill>
                  <a:srgbClr val="FF0000"/>
                </a:solidFill>
              </a:rPr>
              <a:t>(artt. 17, 28 e 29)</a:t>
            </a:r>
            <a:endParaRPr lang="it-IT" altLang="it-IT" sz="1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9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 txBox="1">
            <a:spLocks noChangeArrowheads="1"/>
          </p:cNvSpPr>
          <p:nvPr/>
        </p:nvSpPr>
        <p:spPr>
          <a:xfrm>
            <a:off x="1352600" y="116632"/>
            <a:ext cx="6832303" cy="504056"/>
          </a:xfrm>
          <a:prstGeom prst="rect">
            <a:avLst/>
          </a:prstGeom>
          <a:noFill/>
        </p:spPr>
        <p:txBody>
          <a:bodyPr anchor="b">
            <a:normAutofit fontScale="85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r>
              <a:rPr lang="it-IT" altLang="it-IT" sz="2800" b="1" dirty="0" smtClean="0">
                <a:solidFill>
                  <a:srgbClr val="FF0000"/>
                </a:solidFill>
              </a:rPr>
              <a:t>OBBLIGHI dei D.L. e DIRIGENTI </a:t>
            </a:r>
            <a:r>
              <a:rPr lang="it-IT" altLang="it-IT" sz="1800" b="1" dirty="0" smtClean="0">
                <a:solidFill>
                  <a:srgbClr val="FF0000"/>
                </a:solidFill>
              </a:rPr>
              <a:t>(artt.3, 18, 26, 43)</a:t>
            </a:r>
            <a:endParaRPr lang="it-IT" altLang="it-IT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943771"/>
              </p:ext>
            </p:extLst>
          </p:nvPr>
        </p:nvGraphicFramePr>
        <p:xfrm>
          <a:off x="1222086" y="704993"/>
          <a:ext cx="8555450" cy="5892359"/>
        </p:xfrm>
        <a:graphic>
          <a:graphicData uri="http://schemas.openxmlformats.org/drawingml/2006/table">
            <a:tbl>
              <a:tblPr/>
              <a:tblGrid>
                <a:gridCol w="5936435"/>
                <a:gridCol w="2619015"/>
              </a:tblGrid>
              <a:tr h="4766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Obblighi 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Sanzioni</a:t>
                      </a:r>
                    </a:p>
                  </a:txBody>
                  <a:tcPr marL="74811" marR="74811" marT="46043" marB="460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8564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informazione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ai lavoratori sui rischi aziendali e specifici, incaricati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incendi e primo soccorso.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</a:p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Arresto da 2 a 4 mesi o ammenda da 1200 a 5200 €</a:t>
                      </a:r>
                    </a:p>
                    <a:p>
                      <a:pPr marL="955675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43" marB="460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8564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formazione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ai lavoratori sui rischi aziendali e specifici, agli incaricati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incendi e primo soccorso e al RLS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75160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misure di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incendi e presenza di mezzi di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estinzione (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estintori, manichette, ecc.).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26149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nomina del Medico Competente, fornitura dei DPI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(sentito RSPP e medico),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aggiornamento delle misure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prevenzione in base a modifiche organizzative o produttive.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Arresto da 2 a 4 mesi o ammenda da 1˙500 a 6˙000 €</a:t>
                      </a:r>
                    </a:p>
                    <a:p>
                      <a:endParaRPr lang="it-IT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43" marB="460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8564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cooperazione sulla sicurezza e redazione del DUVRI (documento unico rischio interferenze).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38686">
                <a:tc>
                  <a:txBody>
                    <a:bodyPr/>
                    <a:lstStyle/>
                    <a:p>
                      <a:pPr marL="889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8900" algn="l"/>
                        </a:tabLst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Mancato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controllo sanitario</a:t>
                      </a:r>
                    </a:p>
                  </a:txBody>
                  <a:tcPr marL="74811" marR="74811" marT="46043" marB="460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Ammenda da 2˙000 a 4˙000 €</a:t>
                      </a:r>
                    </a:p>
                  </a:txBody>
                  <a:tcPr marL="74811" marR="74811" marT="46043" marB="460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 rot="16200000">
            <a:off x="-3246782" y="3244334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941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 txBox="1">
            <a:spLocks noChangeArrowheads="1"/>
          </p:cNvSpPr>
          <p:nvPr/>
        </p:nvSpPr>
        <p:spPr>
          <a:xfrm>
            <a:off x="1262186" y="72356"/>
            <a:ext cx="6787158" cy="50405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r>
              <a:rPr lang="it-IT" altLang="it-IT" sz="2400" b="1" dirty="0" smtClean="0">
                <a:solidFill>
                  <a:srgbClr val="FF0000"/>
                </a:solidFill>
              </a:rPr>
              <a:t>OBBLIGHI dei D.L. e DIRIGENTI </a:t>
            </a:r>
            <a:r>
              <a:rPr lang="it-IT" altLang="it-IT" sz="1400" b="1" dirty="0" smtClean="0">
                <a:solidFill>
                  <a:srgbClr val="FF0000"/>
                </a:solidFill>
              </a:rPr>
              <a:t>(artt.3, 18, 26, 43)</a:t>
            </a:r>
            <a:endParaRPr lang="it-IT" alt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301034"/>
              </p:ext>
            </p:extLst>
          </p:nvPr>
        </p:nvGraphicFramePr>
        <p:xfrm>
          <a:off x="1177081" y="592735"/>
          <a:ext cx="8600455" cy="6076625"/>
        </p:xfrm>
        <a:graphic>
          <a:graphicData uri="http://schemas.openxmlformats.org/drawingml/2006/table">
            <a:tbl>
              <a:tblPr/>
              <a:tblGrid>
                <a:gridCol w="6036120"/>
                <a:gridCol w="2564335"/>
              </a:tblGrid>
              <a:tr h="391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Obblighi </a:t>
                      </a:r>
                    </a:p>
                  </a:txBody>
                  <a:tcPr marL="74811" marR="74811" marT="46041" marB="460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Sanzioni</a:t>
                      </a:r>
                    </a:p>
                  </a:txBody>
                  <a:tcPr marL="74811" marR="74811" marT="46041" marB="460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72333"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custodia del documento di valutazione rischi.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55675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8900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Sanzione amministrativa da 2˙000 a 6˙600 €</a:t>
                      </a:r>
                    </a:p>
                    <a:p>
                      <a:endParaRPr lang="it-IT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8900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41" marB="460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77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Riunione periodica di sicurezza non trattante tutti gli argomenti previsti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 art. 35, comma 2. (solo per studi con oltre 15 dipendenti)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9542"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Accertamenti sanitari vietati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(accertamento gravidanza).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8900" marR="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075" marR="92075" marT="46041" marB="460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1097">
                <a:tc>
                  <a:txBody>
                    <a:bodyPr/>
                    <a:lstStyle/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comunicazione all‘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Inail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degli infortuni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(superiori a 3 giorni entro 48 ore)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Sanzione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amministrativa da 1˙000 a 4˙500 €</a:t>
                      </a:r>
                    </a:p>
                    <a:p>
                      <a:endParaRPr lang="it-IT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4811" marR="74811" marT="46041" marB="460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1097">
                <a:tc>
                  <a:txBody>
                    <a:bodyPr/>
                    <a:lstStyle/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comunicazione all' RSPP dei dati necessari per la valutazione dei rischi.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831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comunicazione al medico della cessazione del rapporto di lavoro dei lavoratori.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Sanzione amministrativa da 500 a 1˙800 €</a:t>
                      </a:r>
                    </a:p>
                  </a:txBody>
                  <a:tcPr marL="74811" marR="74811" marT="46041" marB="460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37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comunicazione all‘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Inail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degli infortuni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(da 1 a 3 giorni entro 48 ore).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46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Mancata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custodia per 10 anni e consegna in caso di cessazione del rapporto di lavoro della cartella sanitaria.</a:t>
                      </a:r>
                    </a:p>
                  </a:txBody>
                  <a:tcPr marL="74811" marR="74811" marT="46038" marB="460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 rot="16200000">
            <a:off x="-3246782" y="3288958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Per. </a:t>
            </a:r>
            <a:r>
              <a:rPr lang="it-IT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</a:t>
            </a:r>
            <a:r>
              <a:rPr lang="it-IT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Gianpaolo Rinaldi</a:t>
            </a:r>
            <a:endParaRPr lang="it-IT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03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5A98EF-AFBD-4156-994E-8E0D8893B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2167</Words>
  <Application>Microsoft Office PowerPoint</Application>
  <PresentationFormat>A4 (21x29,7 cm)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Solstizio</vt:lpstr>
      <vt:lpstr>Diapositiva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2015-03-24T20:09:56Z</dcterms:created>
  <dcterms:modified xsi:type="dcterms:W3CDTF">2015-04-13T07:36:41Z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TC029010249991</vt:lpwstr>
  </property>
</Properties>
</file>