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65"/>
  </p:notesMasterIdLst>
  <p:sldIdLst>
    <p:sldId id="256" r:id="rId4"/>
    <p:sldId id="258" r:id="rId5"/>
    <p:sldId id="417" r:id="rId6"/>
    <p:sldId id="420" r:id="rId7"/>
    <p:sldId id="419" r:id="rId8"/>
    <p:sldId id="418" r:id="rId9"/>
    <p:sldId id="257" r:id="rId10"/>
    <p:sldId id="259" r:id="rId11"/>
    <p:sldId id="260" r:id="rId12"/>
    <p:sldId id="421" r:id="rId13"/>
    <p:sldId id="422" r:id="rId14"/>
    <p:sldId id="428" r:id="rId15"/>
    <p:sldId id="424" r:id="rId16"/>
    <p:sldId id="425" r:id="rId17"/>
    <p:sldId id="427" r:id="rId18"/>
    <p:sldId id="426" r:id="rId19"/>
    <p:sldId id="261" r:id="rId20"/>
    <p:sldId id="373" r:id="rId21"/>
    <p:sldId id="378" r:id="rId22"/>
    <p:sldId id="377" r:id="rId23"/>
    <p:sldId id="262" r:id="rId24"/>
    <p:sldId id="423" r:id="rId25"/>
    <p:sldId id="379" r:id="rId26"/>
    <p:sldId id="263" r:id="rId27"/>
    <p:sldId id="273" r:id="rId28"/>
    <p:sldId id="283" r:id="rId29"/>
    <p:sldId id="385" r:id="rId30"/>
    <p:sldId id="266" r:id="rId31"/>
    <p:sldId id="267" r:id="rId32"/>
    <p:sldId id="270" r:id="rId33"/>
    <p:sldId id="272" r:id="rId34"/>
    <p:sldId id="391" r:id="rId35"/>
    <p:sldId id="284" r:id="rId36"/>
    <p:sldId id="398" r:id="rId37"/>
    <p:sldId id="404" r:id="rId38"/>
    <p:sldId id="442" r:id="rId39"/>
    <p:sldId id="406" r:id="rId40"/>
    <p:sldId id="265" r:id="rId41"/>
    <p:sldId id="383" r:id="rId42"/>
    <p:sldId id="407" r:id="rId43"/>
    <p:sldId id="408" r:id="rId44"/>
    <p:sldId id="388" r:id="rId45"/>
    <p:sldId id="389" r:id="rId46"/>
    <p:sldId id="271" r:id="rId47"/>
    <p:sldId id="400" r:id="rId48"/>
    <p:sldId id="401" r:id="rId49"/>
    <p:sldId id="402" r:id="rId50"/>
    <p:sldId id="403" r:id="rId51"/>
    <p:sldId id="282" r:id="rId52"/>
    <p:sldId id="416" r:id="rId53"/>
    <p:sldId id="392" r:id="rId54"/>
    <p:sldId id="409" r:id="rId55"/>
    <p:sldId id="411" r:id="rId56"/>
    <p:sldId id="410" r:id="rId57"/>
    <p:sldId id="441" r:id="rId58"/>
    <p:sldId id="435" r:id="rId59"/>
    <p:sldId id="436" r:id="rId60"/>
    <p:sldId id="437" r:id="rId61"/>
    <p:sldId id="438" r:id="rId62"/>
    <p:sldId id="439" r:id="rId63"/>
    <p:sldId id="440" r:id="rId6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.volpi" initials="g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82920" autoAdjust="0"/>
  </p:normalViewPr>
  <p:slideViewPr>
    <p:cSldViewPr>
      <p:cViewPr varScale="1">
        <p:scale>
          <a:sx n="48" d="100"/>
          <a:sy n="48" d="100"/>
        </p:scale>
        <p:origin x="14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commentAuthors" Target="commentAuthor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BD6E2F4-4223-4916-A470-1433C93755B1}" type="slidenum">
              <a:rPr lang="it-IT" sz="1400" b="0" strike="noStrike" spc="-1">
                <a:latin typeface="Times New Roman"/>
              </a:rPr>
              <a:pPr algn="r"/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705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6C35109-A420-4040-B43C-F0615842AABA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anchor="ctr"/>
          <a:lstStyle/>
          <a:p>
            <a:endParaRPr lang="it-IT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158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3D8974-86ED-4B36-80A2-F69275669511}" type="slidenum">
              <a:rPr lang="it-IT"/>
              <a:pPr/>
              <a:t>15</a:t>
            </a:fld>
            <a:endParaRPr lang="it-IT"/>
          </a:p>
        </p:txBody>
      </p:sp>
      <p:sp>
        <p:nvSpPr>
          <p:cNvPr id="1433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EEA4ADD-DB24-43CD-8861-BF2040ED9ACE}" type="slidenum">
              <a:rPr lang="en-US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33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651C93-A8C7-48B1-B128-593DA87E6CF1}" type="slidenum">
              <a:rPr lang="it-IT"/>
              <a:pPr/>
              <a:t>16</a:t>
            </a:fld>
            <a:endParaRPr lang="it-IT"/>
          </a:p>
        </p:txBody>
      </p:sp>
      <p:sp>
        <p:nvSpPr>
          <p:cNvPr id="142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72A931FC-04B2-A646-B5B6-40569652D1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073602-064B-7D42-88F2-A289E7D405BB}" type="slidenum">
              <a:rPr lang="en-US" altLang="it-IT"/>
              <a:pPr/>
              <a:t>18</a:t>
            </a:fld>
            <a:endParaRPr lang="en-US" altLang="it-IT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7BC3BF75-55F6-624F-BB91-B1454ACAD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35138" y="1041400"/>
            <a:ext cx="10374313" cy="7780338"/>
          </a:xfrm>
          <a:ln w="25400" cap="flat">
            <a:solidFill>
              <a:schemeClr val="tx1"/>
            </a:solidFill>
          </a:ln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E66CAB0-5B54-3349-908C-339D13C66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638" y="4368800"/>
            <a:ext cx="5060950" cy="40640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0472" tIns="44441" rIns="90472" bIns="44441"/>
          <a:lstStyle/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74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D2A4EB6-3B5D-9248-B392-96232970D9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33FC04E-3AAA-4646-955E-1E5DF8EF6243}" type="slidenum">
              <a:rPr lang="it-IT" altLang="it-IT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9D7B420C-EB05-5441-8B78-52C0EA64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CEDB527-4CE1-694A-8585-76CEE737D4E6}" type="slidenum">
              <a:rPr lang="en-US" altLang="it-IT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it-IT" sz="1200">
              <a:solidFill>
                <a:srgbClr val="FFFFFF"/>
              </a:solidFill>
            </a:endParaRPr>
          </a:p>
        </p:txBody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C8AD6BFE-687F-4E41-8093-34B2968D5D9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Text Box 3">
            <a:extLst>
              <a:ext uri="{FF2B5EF4-FFF2-40B4-BE49-F238E27FC236}">
                <a16:creationId xmlns:a16="http://schemas.microsoft.com/office/drawing/2014/main" id="{10EC86D0-6409-1347-915C-2DE46A3118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522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2772850-A915-0544-8FC1-8F1F913CB6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2A535DA6-B7C3-A24B-837E-37765855BC0C}" type="slidenum">
              <a:rPr lang="it-IT" altLang="it-IT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527F5545-FDC2-F545-A022-1CDFDD7F10F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A74316A0-8723-0343-9432-7D0D925B8E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3) aumento della risposta al collagene;mancata inibizione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ddell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aggrregazione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piastrinica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catecolamino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mediata( stress psico-fisico)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iperlipemia</a:t>
            </a: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Biosintesi del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tromboxano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attraverso la via della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ciclossigenasi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tipo 2 COX2 non bloccata da ASA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2)Competizione con altri farmaci non steroidei per l’acetilazione della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serina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in posizione 530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dell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COX1</a:t>
            </a:r>
          </a:p>
        </p:txBody>
      </p:sp>
    </p:spTree>
    <p:extLst>
      <p:ext uri="{BB962C8B-B14F-4D97-AF65-F5344CB8AC3E}">
        <p14:creationId xmlns:p14="http://schemas.microsoft.com/office/powerpoint/2010/main" val="373580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6C115A-6ACE-4046-B576-1BEFA72782DA}" type="slidenum">
              <a:rPr lang="it-IT"/>
              <a:pPr/>
              <a:t>22</a:t>
            </a:fld>
            <a:endParaRPr lang="it-IT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06F5AF9-6C27-1240-9CDB-BA0FBDC325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B56D29DC-7ADD-DB4C-8D5B-7A862459A121}" type="slidenum">
              <a:rPr lang="it-IT" altLang="it-IT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9978C053-2CAD-9141-B0F7-F2B162521B2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547688"/>
            <a:ext cx="4270375" cy="32019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C15387F7-3D6F-BB47-85AB-EDCD28B211D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68325" y="3994150"/>
            <a:ext cx="5870575" cy="3324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The key to understanding 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atherothrombosis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is that the benefit in event reduction from 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clopidogrel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is additive not duplicative of the ASA benefit.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As ASA and 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clopidogrel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inhibit different pathways of platelet activation, there is potential for synergy between the two agents.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Clopidogrel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is a potent, non-competitive inhibitor of ADP-induced platelet aggregation, irreversibly inhibiting the binding of ADP to its platelet membrane receptors.</a:t>
            </a:r>
            <a:r>
              <a:rPr lang="en-US" alt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The inhibition is specific and does not significantly affect cyclo-oxygenase or arachidonic acid metabolism.</a:t>
            </a:r>
            <a:r>
              <a:rPr lang="en-US" alt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ADP binding is necessary for activation of the 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GPIIb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/IIIa receptor, which is the binding site for fibrinogen. Fibrinogen links different platelets together thus forming the platelet aggregate.</a:t>
            </a:r>
            <a:r>
              <a:rPr lang="en-US" alt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Therefore, 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clopidogrel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ultimately inhibits the activation of the 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GPIIb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/IIIa receptor and its binding to fibrinogen.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ASA inhibits the cyclo-oxygenase enzyme, preventing the production of prostaglandin and thromboxane A</a:t>
            </a:r>
            <a:r>
              <a:rPr lang="en-US" alt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(TxA</a:t>
            </a:r>
            <a:r>
              <a:rPr lang="en-US" alt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) from arachidonic acid. TxA</a:t>
            </a:r>
            <a:r>
              <a:rPr lang="en-US" alt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activates the 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GPIIb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/IIIa binding site on the platelet, allowing fibrinogen to bind.</a:t>
            </a:r>
            <a:r>
              <a:rPr lang="en-US" alt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it-IT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Line 3">
            <a:extLst>
              <a:ext uri="{FF2B5EF4-FFF2-40B4-BE49-F238E27FC236}">
                <a16:creationId xmlns:a16="http://schemas.microsoft.com/office/drawing/2014/main" id="{4E74DA1F-9558-9D47-8140-DAA4CCF00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" y="7192963"/>
            <a:ext cx="5545138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6" name="Text Box 4">
            <a:extLst>
              <a:ext uri="{FF2B5EF4-FFF2-40B4-BE49-F238E27FC236}">
                <a16:creationId xmlns:a16="http://schemas.microsoft.com/office/drawing/2014/main" id="{BB1F1D02-3420-A94A-BEBA-A072E8BF4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7215188"/>
            <a:ext cx="5856287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2840" tIns="66600" rIns="132840" bIns="666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US" altLang="it-IT" sz="1200" b="1">
                <a:solidFill>
                  <a:srgbClr val="FFFFFF"/>
                </a:solidFill>
              </a:rPr>
              <a:t>References:</a:t>
            </a:r>
          </a:p>
          <a:p>
            <a:pPr eaLnBrk="1" hangingPunct="1">
              <a:buClrTx/>
              <a:buFontTx/>
              <a:buNone/>
            </a:pPr>
            <a:r>
              <a:rPr lang="en-US" altLang="it-IT" sz="1200">
                <a:solidFill>
                  <a:srgbClr val="FFFFFF"/>
                </a:solidFill>
              </a:rPr>
              <a:t>1. Schafer AI. </a:t>
            </a:r>
            <a:r>
              <a:rPr lang="en-US" altLang="it-IT" sz="1200" i="1">
                <a:solidFill>
                  <a:srgbClr val="FFFFFF"/>
                </a:solidFill>
              </a:rPr>
              <a:t>Am J Med</a:t>
            </a:r>
            <a:r>
              <a:rPr lang="en-US" altLang="it-IT" sz="1200">
                <a:solidFill>
                  <a:srgbClr val="FFFFFF"/>
                </a:solidFill>
              </a:rPr>
              <a:t> 1996; 101: 199–209.</a:t>
            </a:r>
          </a:p>
          <a:p>
            <a:pPr eaLnBrk="1" hangingPunct="1">
              <a:buClrTx/>
              <a:buFontTx/>
              <a:buNone/>
            </a:pPr>
            <a:r>
              <a:rPr lang="en-US" altLang="it-IT" sz="1200">
                <a:solidFill>
                  <a:srgbClr val="FFFFFF"/>
                </a:solidFill>
              </a:rPr>
              <a:t>2. Clopidogrel Prescribing Information, US, February 2002.</a:t>
            </a:r>
          </a:p>
          <a:p>
            <a:pPr eaLnBrk="1" hangingPunct="1">
              <a:buClrTx/>
              <a:buFontTx/>
              <a:buNone/>
            </a:pPr>
            <a:r>
              <a:rPr lang="en-US" altLang="it-IT" sz="1200">
                <a:solidFill>
                  <a:srgbClr val="FFFFFF"/>
                </a:solidFill>
              </a:rPr>
              <a:t>3. Schrör K. </a:t>
            </a:r>
            <a:r>
              <a:rPr lang="en-US" altLang="it-IT" sz="1200" i="1">
                <a:solidFill>
                  <a:srgbClr val="FFFFFF"/>
                </a:solidFill>
              </a:rPr>
              <a:t>Platelets</a:t>
            </a:r>
            <a:r>
              <a:rPr lang="en-US" altLang="it-IT" sz="1200">
                <a:solidFill>
                  <a:srgbClr val="FFFFFF"/>
                </a:solidFill>
              </a:rPr>
              <a:t> 1993 ;4: 252–61.</a:t>
            </a:r>
          </a:p>
          <a:p>
            <a:pPr eaLnBrk="1" hangingPunct="1">
              <a:buClrTx/>
              <a:buFontTx/>
              <a:buNone/>
            </a:pPr>
            <a:endParaRPr lang="en-US" altLang="it-IT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10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t-IT" sz="2000" b="0" strike="noStrike" spc="-1" dirty="0">
              <a:latin typeface="Arial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8900DBE-56AB-4ED7-938D-0D7A831A812C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24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7975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728FCD-3DB9-42E1-896A-074E0DC10737}" type="slidenum">
              <a:rPr lang="it-IT"/>
              <a:pPr/>
              <a:t>27</a:t>
            </a:fld>
            <a:endParaRPr lang="it-IT"/>
          </a:p>
        </p:txBody>
      </p:sp>
      <p:sp>
        <p:nvSpPr>
          <p:cNvPr id="139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BD6E2F4-4223-4916-A470-1433C93755B1}" type="slidenum">
              <a:rPr lang="it-IT" sz="1400" b="0" strike="noStrike" spc="-1" smtClean="0">
                <a:latin typeface="Times New Roman"/>
              </a:rPr>
              <a:pPr algn="r"/>
              <a:t>29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761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1E915D-7D29-4318-97BE-5803D9B1121B}" type="slidenum">
              <a:rPr lang="it-IT"/>
              <a:pPr/>
              <a:t>3</a:t>
            </a:fld>
            <a:endParaRPr lang="it-IT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E1DB4AF-5D5C-40C1-92D0-B688B5B18EB4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30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7150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BD6E2F4-4223-4916-A470-1433C93755B1}" type="slidenum">
              <a:rPr lang="it-IT" sz="1400" b="0" strike="noStrike" spc="-1" smtClean="0">
                <a:latin typeface="Times New Roman"/>
              </a:rPr>
              <a:pPr algn="r"/>
              <a:t>34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CC6CF99-F66C-4AFD-8425-1FC2CCD5A99F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38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3736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short-course </a:t>
            </a:r>
            <a:r>
              <a:rPr lang="en-US" dirty="0" err="1"/>
              <a:t>clopidogrel</a:t>
            </a:r>
            <a:r>
              <a:rPr lang="en-US" dirty="0"/>
              <a:t> plus aspirin immediately following the index event appears to be more effective than and as safe as </a:t>
            </a:r>
            <a:r>
              <a:rPr lang="en-US" dirty="0" err="1"/>
              <a:t>monotherapy</a:t>
            </a:r>
            <a:r>
              <a:rPr lang="en-US" dirty="0"/>
              <a:t> for secondary stroke prevention.</a:t>
            </a:r>
          </a:p>
          <a:p>
            <a:endParaRPr lang="it-IT" dirty="0"/>
          </a:p>
          <a:p>
            <a:r>
              <a:rPr lang="it-IT" dirty="0"/>
              <a:t>QUESTO SAREBBE DA SCARICARE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BD6E2F4-4223-4916-A470-1433C93755B1}" type="slidenum">
              <a:rPr lang="it-IT" sz="1400" b="0" strike="noStrike" spc="-1" smtClean="0">
                <a:latin typeface="Times New Roman"/>
              </a:rPr>
              <a:pPr algn="r"/>
              <a:t>44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STUDIO PROSPETTICO SU 572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PAZIENTI ARRUOLATI MEDIAMENTE DOPO 75 GIORNI DA STROKE O TIA, RANDOMIZZATI: 30 GG RECORDER ESTERNO VS 24H-HOLTER. AUMENTO DELL’IMPIEGO DI OAC (18.6% VS 11.1%) CLINICAL AF 0.5% @ 90 D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cryptogenic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stroke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TIA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55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paroxysmal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fibrillation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common.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Noninvasive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ambula- tory ECG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target of 30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fibrillation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more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rate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treatment,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standard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short-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ECG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EC172-C641-6D43-959D-C647E860E1D0}" type="slidenum">
              <a:rPr lang="it-IT" smtClean="0"/>
              <a:pPr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090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fi-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brillation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an ICM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conventional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follow-up in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cryptogenic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stroke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fibrillation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cryptogenic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stroke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asymp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tomatic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paroxysmal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symptom-driven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intermittent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short-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recordings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EC172-C641-6D43-959D-C647E860E1D0}" type="slidenum">
              <a:rPr lang="it-IT" smtClean="0"/>
              <a:pPr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9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4F2BAF-E10C-4A3B-94EC-F80A5F61270E}" type="slidenum">
              <a:rPr lang="it-IT"/>
              <a:pPr/>
              <a:t>60</a:t>
            </a:fld>
            <a:endParaRPr lang="it-IT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862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8DA132-A7B0-4423-87C8-C7BC9FAFA294}" type="slidenum">
              <a:rPr lang="it-IT"/>
              <a:pPr/>
              <a:t>61</a:t>
            </a:fld>
            <a:endParaRPr lang="it-IT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76792" cy="457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73E5C307-7AAE-4FF9-840F-78EBD1700459}" type="slidenum">
              <a:rPr lang="it-IT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61</a:t>
            </a:fld>
            <a:endParaRPr lang="it-IT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8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5226" y="685631"/>
            <a:ext cx="4848990" cy="34295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2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2DC1AE-59C7-4084-B830-3CC92D809D4D}" type="slidenum">
              <a:rPr lang="it-IT"/>
              <a:pPr/>
              <a:t>4</a:t>
            </a:fld>
            <a:endParaRPr lang="it-IT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EF6618-92F5-4987-8A31-5797CF2667A2}" type="slidenum">
              <a:rPr lang="it-IT"/>
              <a:pPr/>
              <a:t>6</a:t>
            </a:fld>
            <a:endParaRPr lang="it-IT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AC43BD9-0801-4D80-929C-2BA0691A79D7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/>
          <a:lstStyle/>
          <a:p>
            <a:endParaRPr lang="it-IT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76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626672-973D-4209-BC02-22FA59291667}" type="slidenum">
              <a:rPr lang="it-IT"/>
              <a:pPr/>
              <a:t>10</a:t>
            </a:fld>
            <a:endParaRPr lang="it-IT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4DF6E0-0821-4EF6-AF3D-DE1B8E849597}" type="slidenum">
              <a:rPr lang="it-IT"/>
              <a:pPr/>
              <a:t>11</a:t>
            </a:fld>
            <a:endParaRPr lang="it-IT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A06A3C-6AB1-488F-8B7E-122BBB4AF5B6}" type="slidenum">
              <a:rPr lang="it-IT"/>
              <a:pPr/>
              <a:t>13</a:t>
            </a:fld>
            <a:endParaRPr lang="it-IT"/>
          </a:p>
        </p:txBody>
      </p:sp>
      <p:sp>
        <p:nvSpPr>
          <p:cNvPr id="140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4F599E-492F-4215-8CD3-C18FE0972EEF}" type="slidenum">
              <a:rPr lang="it-IT"/>
              <a:pPr/>
              <a:t>14</a:t>
            </a:fld>
            <a:endParaRPr lang="it-IT"/>
          </a:p>
        </p:txBody>
      </p:sp>
      <p:sp>
        <p:nvSpPr>
          <p:cNvPr id="141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724387-CC0D-484A-B199-4C50C8BF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C964F2-5929-9F4A-AA7E-55178DC5F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34277-F4BA-C847-A88B-3F5157EF79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9C2C4-86D5-DB4A-AA38-F5BBE29693C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6D17C-DCE4-644D-9D31-FF76F13CA91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7A8B-086B-E345-951D-8E64200B3C1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6044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526CCA01-F647-413F-A5B0-E3EF0B551A1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Fare clic per modificare lo stile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C669934-EB09-400A-90C4-E8C0B0124F58}" type="datetime">
              <a:rPr lang="it-IT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19/10/19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6431362-B286-45DE-986D-49A7CC314A69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Fare clic per modificare lo stile del titolo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Terzo livello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97327BB-26C8-4729-AD86-0A03409C75F1}" type="datetime">
              <a:rPr lang="it-IT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19/10/19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434B656-0E8F-4E7E-90C0-1F59953AFB85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  <p:sldLayoutId id="2147483688" r:id="rId14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E992434-E35E-4C7A-801F-6980A7082D61}" type="datetime">
              <a:rPr lang="it-IT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19/10/19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A2A83CA-41A8-41D4-9C2A-BE9ABBD17472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url=https://www.filastrocche.it/contenuti/il-punto-interrogativo/&amp;rct=j&amp;frm=1&amp;q=&amp;esrc=s&amp;sa=U&amp;ved=0ahUKEwj3wdGJ_K3fAhXLESwKHUinDssQwW4IFjAA&amp;usg=AOvVaw0XOcKzHqYBS3lwy7kRkLB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url=http://www.climatemonitor.it/?p=44406&amp;rct=j&amp;frm=1&amp;q=&amp;esrc=s&amp;sa=U&amp;ved=0ahUKEwiXp62iga7fAhVEFiwKHXjCDwUQwW4IIjAG&amp;usg=AOvVaw1z7wqlGwat-0aoaYwosPo3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Pearce%20LA%5bAuthor%5d&amp;cauthor=true&amp;cauthor_uid=23800503" TargetMode="External"/><Relationship Id="rId2" Type="http://schemas.openxmlformats.org/officeDocument/2006/relationships/hyperlink" Target="https://www.ncbi.nlm.nih.gov/pubmed/?term=Hart%20RG%5bAuthor%5d&amp;cauthor=true&amp;cauthor_uid=23800503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ncbi.nlm.nih.gov/entrez/eutils/elink.fcgi?dbfrom=pubmed&amp;retmode=ref&amp;cmd=prlinks&amp;id=23800503" TargetMode="External"/><Relationship Id="rId4" Type="http://schemas.openxmlformats.org/officeDocument/2006/relationships/hyperlink" Target="https://www.ncbi.nlm.nih.gov/pubmed/?term=Bakheet%20MF%5bAuthor%5d&amp;cauthor=true&amp;cauthor_uid=2380050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Swaid%20B%5bAuthor%5d&amp;cauthor=true&amp;cauthor_uid=30511260" TargetMode="External"/><Relationship Id="rId13" Type="http://schemas.openxmlformats.org/officeDocument/2006/relationships/hyperlink" Target="https://www.ncbi.nlm.nih.gov/pubmed/?term=Al%20Qasmi%20M%5bAuthor%5d&amp;cauthor=true&amp;cauthor_uid=30511260" TargetMode="External"/><Relationship Id="rId3" Type="http://schemas.openxmlformats.org/officeDocument/2006/relationships/hyperlink" Target="file:///journal/11239" TargetMode="External"/><Relationship Id="rId7" Type="http://schemas.openxmlformats.org/officeDocument/2006/relationships/hyperlink" Target="https://www.ncbi.nlm.nih.gov/pubmed/?term=Haykal%20T%5bAuthor%5d&amp;cauthor=true&amp;cauthor_uid=30511260" TargetMode="External"/><Relationship Id="rId12" Type="http://schemas.openxmlformats.org/officeDocument/2006/relationships/hyperlink" Target="https://www.ncbi.nlm.nih.gov/pubmed/?term=Bachuwa%20G%5bAuthor%5d&amp;cauthor=true&amp;cauthor_uid=3051126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cbi.nlm.nih.gov/pubmed/?term=Abdalla%20A%5bAuthor%5d&amp;cauthor=true&amp;cauthor_uid=30511260" TargetMode="External"/><Relationship Id="rId11" Type="http://schemas.openxmlformats.org/officeDocument/2006/relationships/hyperlink" Target="https://www.ncbi.nlm.nih.gov/pubmed/?term=Hassan%20M%5bAuthor%5d&amp;cauthor=true&amp;cauthor_uid=30511260" TargetMode="External"/><Relationship Id="rId5" Type="http://schemas.openxmlformats.org/officeDocument/2006/relationships/hyperlink" Target="https://www.ncbi.nlm.nih.gov/pubmed/?term=Osman%20M%5bAuthor%5d&amp;cauthor=true&amp;cauthor_uid=30511260" TargetMode="External"/><Relationship Id="rId10" Type="http://schemas.openxmlformats.org/officeDocument/2006/relationships/hyperlink" Target="https://www.ncbi.nlm.nih.gov/pubmed/?term=Chahine%20A%5bAuthor%5d&amp;cauthor=true&amp;cauthor_uid=30511260" TargetMode="External"/><Relationship Id="rId4" Type="http://schemas.openxmlformats.org/officeDocument/2006/relationships/hyperlink" Target="https://www.ncbi.nlm.nih.gov/pubmed/?term=Kheiri%20B%5bAuthor%5d&amp;cauthor=true&amp;cauthor_uid=30511260" TargetMode="External"/><Relationship Id="rId9" Type="http://schemas.openxmlformats.org/officeDocument/2006/relationships/hyperlink" Target="https://www.ncbi.nlm.nih.gov/pubmed/?term=Ahmed%20S%5bAuthor%5d&amp;cauthor=true&amp;cauthor_uid=30511260" TargetMode="External"/><Relationship Id="rId14" Type="http://schemas.openxmlformats.org/officeDocument/2006/relationships/hyperlink" Target="https://www.ncbi.nlm.nih.gov/pubmed/?term=Bhatt%20DL%5bAuthor%5d&amp;cauthor=true&amp;cauthor_uid=30511260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85800" y="2130480"/>
            <a:ext cx="817248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it-IT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9634" name="Picture 2" descr="http://www.uslcentro.toscana.it/images/loghi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1428750" cy="800100"/>
          </a:xfrm>
          <a:prstGeom prst="rect">
            <a:avLst/>
          </a:prstGeom>
          <a:noFill/>
        </p:spPr>
      </p:pic>
      <p:pic>
        <p:nvPicPr>
          <p:cNvPr id="69636" name="Picture 4" descr="logo Regione Tosc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928670"/>
            <a:ext cx="1428750" cy="571501"/>
          </a:xfrm>
          <a:prstGeom prst="rect">
            <a:avLst/>
          </a:prstGeom>
          <a:noFill/>
        </p:spPr>
      </p:pic>
      <p:pic>
        <p:nvPicPr>
          <p:cNvPr id="69638" name="Picture 6" descr="s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429250"/>
            <a:ext cx="2381250" cy="1428750"/>
          </a:xfrm>
          <a:prstGeom prst="rect">
            <a:avLst/>
          </a:prstGeom>
          <a:noFill/>
        </p:spPr>
      </p:pic>
      <p:pic>
        <p:nvPicPr>
          <p:cNvPr id="69640" name="Picture 8" descr="http://www.iso-stroke.it/wp-content/uploads/2016/07/si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429250"/>
            <a:ext cx="2381250" cy="142875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2428860" y="3786190"/>
            <a:ext cx="4552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Baskerville Old Face" pitchFamily="18" charset="0"/>
              </a:rPr>
              <a:t>              </a:t>
            </a:r>
            <a:r>
              <a:rPr lang="it-IT" sz="2400" b="1" dirty="0" err="1">
                <a:latin typeface="Baskerville Old Face" pitchFamily="18" charset="0"/>
              </a:rPr>
              <a:t>Dott.Gino</a:t>
            </a:r>
            <a:r>
              <a:rPr lang="it-IT" sz="2400" b="1" dirty="0">
                <a:latin typeface="Baskerville Old Face" pitchFamily="18" charset="0"/>
              </a:rPr>
              <a:t> Volpi </a:t>
            </a:r>
          </a:p>
          <a:p>
            <a:r>
              <a:rPr lang="it-IT" sz="2400" b="1" dirty="0">
                <a:latin typeface="Baskerville Old Face" pitchFamily="18" charset="0"/>
              </a:rPr>
              <a:t>Direttore </a:t>
            </a:r>
            <a:r>
              <a:rPr lang="it-IT" sz="2400" b="1" dirty="0" err="1">
                <a:latin typeface="Baskerville Old Face" pitchFamily="18" charset="0"/>
              </a:rPr>
              <a:t>S.O.C.</a:t>
            </a:r>
            <a:r>
              <a:rPr lang="it-IT" sz="2400" b="1" dirty="0">
                <a:latin typeface="Baskerville Old Face" pitchFamily="18" charset="0"/>
              </a:rPr>
              <a:t> Neurologia Pistoia</a:t>
            </a:r>
          </a:p>
        </p:txBody>
      </p:sp>
      <p:pic>
        <p:nvPicPr>
          <p:cNvPr id="69644" name="Picture 12" descr="http://www.iso-stroke.it/wp-content/uploads/2017/02/linee_guid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28605"/>
            <a:ext cx="2714644" cy="1214446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428596" y="214311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/>
              <a:t>             TIA e minor </a:t>
            </a:r>
            <a:r>
              <a:rPr lang="it-IT" sz="4000" dirty="0" err="1"/>
              <a:t>stroke</a:t>
            </a:r>
            <a:endParaRPr lang="it-IT" sz="4000" dirty="0"/>
          </a:p>
          <a:p>
            <a:r>
              <a:rPr lang="it-IT" sz="4000" dirty="0"/>
              <a:t>            Trattamento medico</a:t>
            </a:r>
          </a:p>
          <a:p>
            <a:endParaRPr lang="it-IT" sz="4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5429264"/>
            <a:ext cx="1716772" cy="1285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5572140"/>
            <a:ext cx="1571636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3213"/>
            <a:ext cx="7772400" cy="7635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b="1" dirty="0">
                <a:solidFill>
                  <a:schemeClr val="tx1"/>
                </a:solidFill>
              </a:rPr>
              <a:t>ALTRE CAUSE </a:t>
            </a:r>
            <a:r>
              <a:rPr lang="it-IT" sz="3600" b="1" dirty="0" err="1">
                <a:solidFill>
                  <a:schemeClr val="tx1"/>
                </a:solidFill>
              </a:rPr>
              <a:t>DI</a:t>
            </a:r>
            <a:r>
              <a:rPr lang="it-IT" sz="3600" b="1" dirty="0">
                <a:solidFill>
                  <a:schemeClr val="tx1"/>
                </a:solidFill>
              </a:rPr>
              <a:t> STROKE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8642350" cy="4953000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3600" b="1" dirty="0"/>
              <a:t>Dissecazione vasi </a:t>
            </a:r>
            <a:r>
              <a:rPr lang="it-IT" sz="3600" b="1" dirty="0" err="1"/>
              <a:t>epiaortici</a:t>
            </a:r>
            <a:endParaRPr lang="it-IT" sz="3600" b="1" dirty="0"/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3600" b="1" dirty="0"/>
              <a:t>Forame ovale pervio</a:t>
            </a: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3600" b="1" dirty="0" err="1"/>
              <a:t>Vasculite</a:t>
            </a:r>
            <a:endParaRPr lang="it-IT" sz="3600" b="1" dirty="0"/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3600" b="1" dirty="0" err="1"/>
              <a:t>Coagulopatie-sindrome</a:t>
            </a:r>
            <a:r>
              <a:rPr lang="it-IT" sz="3600" b="1" dirty="0"/>
              <a:t> da antifosfolipidi (LAC, </a:t>
            </a:r>
            <a:r>
              <a:rPr lang="it-IT" sz="3600" b="1" dirty="0" err="1"/>
              <a:t>antcardiolipina</a:t>
            </a:r>
            <a:r>
              <a:rPr lang="it-IT" sz="3600" b="1" dirty="0"/>
              <a:t>)</a:t>
            </a: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3600" b="1" dirty="0"/>
              <a:t>Malattie metaboliche</a:t>
            </a: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3600" b="1" dirty="0"/>
              <a:t>Infarto emicranico</a:t>
            </a: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3600" b="1" dirty="0"/>
              <a:t>Farmaci</a:t>
            </a: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3600" b="1" dirty="0"/>
              <a:t>Altre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77875"/>
          </a:xfrm>
          <a:ln/>
        </p:spPr>
        <p:txBody>
          <a:bodyPr rIns="3816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ICTUS: PREVENZIONE SECONDARIA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4050" y="1025525"/>
            <a:ext cx="7999413" cy="5888038"/>
          </a:xfrm>
          <a:ln/>
        </p:spPr>
        <p:txBody>
          <a:bodyPr rIns="38160" anchor="ctr"/>
          <a:lstStyle/>
          <a:p>
            <a:pPr marL="498475" indent="-460375">
              <a:spcBef>
                <a:spcPts val="900"/>
              </a:spcBef>
              <a:buClr>
                <a:srgbClr val="FFFF00"/>
              </a:buClr>
              <a:buFont typeface="Wingdings" pitchFamily="2" charset="2"/>
              <a:buChar char=""/>
              <a:tabLst>
                <a:tab pos="1068388" algn="l"/>
                <a:tab pos="1982788" algn="l"/>
                <a:tab pos="2897188" algn="l"/>
                <a:tab pos="3811588" algn="l"/>
                <a:tab pos="4725988" algn="l"/>
                <a:tab pos="5640388" algn="l"/>
                <a:tab pos="6554788" algn="l"/>
                <a:tab pos="7469188" algn="l"/>
                <a:tab pos="8383588" algn="l"/>
                <a:tab pos="9297988" algn="l"/>
                <a:tab pos="10212388" algn="l"/>
              </a:tabLst>
            </a:pPr>
            <a:r>
              <a:rPr lang="en-US" sz="3600" dirty="0" err="1">
                <a:solidFill>
                  <a:srgbClr val="66CCFF"/>
                </a:solidFill>
              </a:rPr>
              <a:t>Interventi</a:t>
            </a:r>
            <a:r>
              <a:rPr lang="en-US" sz="3600" dirty="0">
                <a:solidFill>
                  <a:srgbClr val="66CCFF"/>
                </a:solidFill>
              </a:rPr>
              <a:t> </a:t>
            </a:r>
            <a:r>
              <a:rPr lang="en-US" sz="3600" dirty="0" err="1">
                <a:solidFill>
                  <a:srgbClr val="66CCFF"/>
                </a:solidFill>
              </a:rPr>
              <a:t>mirati</a:t>
            </a:r>
            <a:r>
              <a:rPr lang="en-US" sz="3600" dirty="0">
                <a:solidFill>
                  <a:srgbClr val="66CCFF"/>
                </a:solidFill>
              </a:rPr>
              <a:t> </a:t>
            </a:r>
          </a:p>
          <a:p>
            <a:pPr marL="1038225" lvl="1" indent="-385763">
              <a:spcBef>
                <a:spcPts val="800"/>
              </a:spcBef>
              <a:buClr>
                <a:srgbClr val="FFFF00"/>
              </a:buClr>
              <a:buFont typeface="Arial" pitchFamily="34" charset="0"/>
              <a:buChar char="–"/>
              <a:tabLst>
                <a:tab pos="1068388" algn="l"/>
                <a:tab pos="1982788" algn="l"/>
                <a:tab pos="2897188" algn="l"/>
                <a:tab pos="3811588" algn="l"/>
                <a:tab pos="4725988" algn="l"/>
                <a:tab pos="5640388" algn="l"/>
                <a:tab pos="6554788" algn="l"/>
                <a:tab pos="7469188" algn="l"/>
                <a:tab pos="8383588" algn="l"/>
                <a:tab pos="9297988" algn="l"/>
                <a:tab pos="10212388" algn="l"/>
              </a:tabLst>
            </a:pPr>
            <a:r>
              <a:rPr lang="en-US" sz="3200" dirty="0" err="1">
                <a:solidFill>
                  <a:srgbClr val="66CCFF"/>
                </a:solidFill>
              </a:rPr>
              <a:t>Endoarterectomia</a:t>
            </a:r>
            <a:r>
              <a:rPr lang="en-US" sz="3200" dirty="0">
                <a:solidFill>
                  <a:srgbClr val="66CCFF"/>
                </a:solidFill>
              </a:rPr>
              <a:t> </a:t>
            </a:r>
            <a:r>
              <a:rPr lang="en-US" sz="3200" dirty="0" err="1">
                <a:solidFill>
                  <a:srgbClr val="66CCFF"/>
                </a:solidFill>
              </a:rPr>
              <a:t>carotidea</a:t>
            </a:r>
            <a:r>
              <a:rPr lang="en-US" sz="3200" dirty="0">
                <a:solidFill>
                  <a:srgbClr val="66CCFF"/>
                </a:solidFill>
              </a:rPr>
              <a:t> </a:t>
            </a:r>
            <a:r>
              <a:rPr lang="en-US" sz="3200" dirty="0" err="1">
                <a:solidFill>
                  <a:srgbClr val="66CCFF"/>
                </a:solidFill>
              </a:rPr>
              <a:t>stenting</a:t>
            </a:r>
            <a:r>
              <a:rPr lang="en-US" sz="3200" dirty="0">
                <a:solidFill>
                  <a:srgbClr val="66CCFF"/>
                </a:solidFill>
              </a:rPr>
              <a:t> in </a:t>
            </a:r>
            <a:r>
              <a:rPr lang="en-US" sz="3200" dirty="0" err="1">
                <a:solidFill>
                  <a:srgbClr val="66CCFF"/>
                </a:solidFill>
              </a:rPr>
              <a:t>caso</a:t>
            </a:r>
            <a:r>
              <a:rPr lang="en-US" sz="3200" dirty="0">
                <a:solidFill>
                  <a:srgbClr val="66CCFF"/>
                </a:solidFill>
              </a:rPr>
              <a:t> </a:t>
            </a:r>
            <a:r>
              <a:rPr lang="en-US" sz="3200" dirty="0" err="1">
                <a:solidFill>
                  <a:srgbClr val="66CCFF"/>
                </a:solidFill>
              </a:rPr>
              <a:t>di</a:t>
            </a:r>
            <a:r>
              <a:rPr lang="en-US" sz="3200" dirty="0">
                <a:solidFill>
                  <a:srgbClr val="66CCFF"/>
                </a:solidFill>
              </a:rPr>
              <a:t> </a:t>
            </a:r>
            <a:r>
              <a:rPr lang="en-US" sz="3200" dirty="0" err="1">
                <a:solidFill>
                  <a:srgbClr val="66CCFF"/>
                </a:solidFill>
              </a:rPr>
              <a:t>stenosi</a:t>
            </a:r>
            <a:r>
              <a:rPr lang="en-US" sz="3200" dirty="0">
                <a:solidFill>
                  <a:srgbClr val="66CCFF"/>
                </a:solidFill>
              </a:rPr>
              <a:t> </a:t>
            </a:r>
            <a:r>
              <a:rPr lang="en-US" sz="3200" dirty="0" err="1">
                <a:solidFill>
                  <a:srgbClr val="66CCFF"/>
                </a:solidFill>
              </a:rPr>
              <a:t>sintomatica</a:t>
            </a:r>
            <a:endParaRPr lang="en-US" sz="3200" dirty="0">
              <a:solidFill>
                <a:srgbClr val="66CCFF"/>
              </a:solidFill>
            </a:endParaRPr>
          </a:p>
          <a:p>
            <a:pPr marL="1038225" lvl="1" indent="-385763">
              <a:spcBef>
                <a:spcPts val="800"/>
              </a:spcBef>
              <a:buClr>
                <a:srgbClr val="FFFF00"/>
              </a:buClr>
              <a:buFont typeface="Arial" pitchFamily="34" charset="0"/>
              <a:buChar char="–"/>
              <a:tabLst>
                <a:tab pos="1068388" algn="l"/>
                <a:tab pos="1982788" algn="l"/>
                <a:tab pos="2897188" algn="l"/>
                <a:tab pos="3811588" algn="l"/>
                <a:tab pos="4725988" algn="l"/>
                <a:tab pos="5640388" algn="l"/>
                <a:tab pos="6554788" algn="l"/>
                <a:tab pos="7469188" algn="l"/>
                <a:tab pos="8383588" algn="l"/>
                <a:tab pos="9297988" algn="l"/>
                <a:tab pos="10212388" algn="l"/>
              </a:tabLst>
            </a:pPr>
            <a:r>
              <a:rPr lang="en-US" sz="3200" dirty="0" err="1">
                <a:solidFill>
                  <a:srgbClr val="66CCFF"/>
                </a:solidFill>
              </a:rPr>
              <a:t>Anticoagulanti</a:t>
            </a:r>
            <a:r>
              <a:rPr lang="en-US" sz="3200" dirty="0">
                <a:solidFill>
                  <a:srgbClr val="66CCFF"/>
                </a:solidFill>
              </a:rPr>
              <a:t> </a:t>
            </a:r>
            <a:r>
              <a:rPr lang="en-US" sz="3200" dirty="0" err="1">
                <a:solidFill>
                  <a:srgbClr val="66CCFF"/>
                </a:solidFill>
              </a:rPr>
              <a:t>orali</a:t>
            </a:r>
            <a:r>
              <a:rPr lang="en-US" sz="3200" dirty="0">
                <a:solidFill>
                  <a:srgbClr val="66CCFF"/>
                </a:solidFill>
              </a:rPr>
              <a:t> in </a:t>
            </a:r>
            <a:r>
              <a:rPr lang="en-US" sz="3200" dirty="0" err="1">
                <a:solidFill>
                  <a:srgbClr val="66CCFF"/>
                </a:solidFill>
              </a:rPr>
              <a:t>caso</a:t>
            </a:r>
            <a:r>
              <a:rPr lang="en-US" sz="3200" dirty="0">
                <a:solidFill>
                  <a:srgbClr val="66CCFF"/>
                </a:solidFill>
              </a:rPr>
              <a:t> </a:t>
            </a:r>
            <a:r>
              <a:rPr lang="en-US" sz="3200" dirty="0" err="1">
                <a:solidFill>
                  <a:srgbClr val="66CCFF"/>
                </a:solidFill>
              </a:rPr>
              <a:t>di</a:t>
            </a:r>
            <a:r>
              <a:rPr lang="en-US" sz="3200" dirty="0">
                <a:solidFill>
                  <a:srgbClr val="66CCFF"/>
                </a:solidFill>
              </a:rPr>
              <a:t> </a:t>
            </a:r>
            <a:r>
              <a:rPr lang="en-US" sz="3200" dirty="0" err="1">
                <a:solidFill>
                  <a:srgbClr val="66CCFF"/>
                </a:solidFill>
              </a:rPr>
              <a:t>fibrillazione</a:t>
            </a:r>
            <a:r>
              <a:rPr lang="en-US" sz="3200" dirty="0">
                <a:solidFill>
                  <a:srgbClr val="66CCFF"/>
                </a:solidFill>
              </a:rPr>
              <a:t> </a:t>
            </a:r>
            <a:r>
              <a:rPr lang="en-US" sz="3200" dirty="0" err="1">
                <a:solidFill>
                  <a:srgbClr val="66CCFF"/>
                </a:solidFill>
              </a:rPr>
              <a:t>atriale</a:t>
            </a:r>
            <a:r>
              <a:rPr lang="en-US" sz="3200" dirty="0">
                <a:solidFill>
                  <a:srgbClr val="66CCFF"/>
                </a:solidFill>
              </a:rPr>
              <a:t>.</a:t>
            </a:r>
          </a:p>
          <a:p>
            <a:pPr marL="498475" indent="-460375">
              <a:spcBef>
                <a:spcPts val="900"/>
              </a:spcBef>
              <a:buClr>
                <a:srgbClr val="FFFF00"/>
              </a:buClr>
              <a:buFont typeface="Wingdings" pitchFamily="2" charset="2"/>
              <a:buChar char=""/>
              <a:tabLst>
                <a:tab pos="1068388" algn="l"/>
                <a:tab pos="1982788" algn="l"/>
                <a:tab pos="2897188" algn="l"/>
                <a:tab pos="3811588" algn="l"/>
                <a:tab pos="4725988" algn="l"/>
                <a:tab pos="5640388" algn="l"/>
                <a:tab pos="6554788" algn="l"/>
                <a:tab pos="7469188" algn="l"/>
                <a:tab pos="8383588" algn="l"/>
                <a:tab pos="9297988" algn="l"/>
                <a:tab pos="10212388" algn="l"/>
              </a:tabLst>
            </a:pPr>
            <a:r>
              <a:rPr lang="en-US" sz="3600" dirty="0" err="1"/>
              <a:t>Gestione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fattori</a:t>
            </a:r>
            <a:r>
              <a:rPr lang="en-US" sz="3600" dirty="0"/>
              <a:t> </a:t>
            </a:r>
            <a:r>
              <a:rPr lang="en-US" sz="3600" dirty="0" err="1"/>
              <a:t>di</a:t>
            </a:r>
            <a:r>
              <a:rPr lang="en-US" sz="3600" dirty="0"/>
              <a:t> </a:t>
            </a:r>
            <a:r>
              <a:rPr lang="en-US" sz="3600" dirty="0" err="1"/>
              <a:t>rischio</a:t>
            </a:r>
            <a:endParaRPr lang="en-US" sz="3600" dirty="0"/>
          </a:p>
          <a:p>
            <a:pPr marL="1038225" lvl="1" indent="-385763">
              <a:spcBef>
                <a:spcPts val="800"/>
              </a:spcBef>
              <a:buClr>
                <a:srgbClr val="FFFF00"/>
              </a:buClr>
              <a:buFont typeface="Arial" pitchFamily="34" charset="0"/>
              <a:buChar char="–"/>
              <a:tabLst>
                <a:tab pos="1068388" algn="l"/>
                <a:tab pos="1982788" algn="l"/>
                <a:tab pos="2897188" algn="l"/>
                <a:tab pos="3811588" algn="l"/>
                <a:tab pos="4725988" algn="l"/>
                <a:tab pos="5640388" algn="l"/>
                <a:tab pos="6554788" algn="l"/>
                <a:tab pos="7469188" algn="l"/>
                <a:tab pos="8383588" algn="l"/>
                <a:tab pos="9297988" algn="l"/>
                <a:tab pos="10212388" algn="l"/>
              </a:tabLst>
            </a:pPr>
            <a:r>
              <a:rPr lang="en-US" sz="3200" dirty="0" err="1"/>
              <a:t>Fumo</a:t>
            </a:r>
            <a:r>
              <a:rPr lang="en-US" sz="3200" dirty="0"/>
              <a:t>, </a:t>
            </a:r>
            <a:r>
              <a:rPr lang="en-US" sz="3200" dirty="0" err="1"/>
              <a:t>dieta</a:t>
            </a:r>
            <a:r>
              <a:rPr lang="en-US" sz="3200" dirty="0"/>
              <a:t>. </a:t>
            </a:r>
            <a:r>
              <a:rPr lang="en-US" sz="3200" dirty="0" err="1"/>
              <a:t>Esercizio</a:t>
            </a:r>
            <a:r>
              <a:rPr lang="en-US" sz="3200" dirty="0"/>
              <a:t> </a:t>
            </a:r>
            <a:r>
              <a:rPr lang="en-US" sz="3200" dirty="0" err="1"/>
              <a:t>fisico</a:t>
            </a:r>
            <a:endParaRPr lang="en-US" sz="3200" dirty="0"/>
          </a:p>
          <a:p>
            <a:pPr marL="1038225" lvl="1" indent="-385763">
              <a:spcBef>
                <a:spcPts val="800"/>
              </a:spcBef>
              <a:buClr>
                <a:srgbClr val="FFFF00"/>
              </a:buClr>
              <a:buFont typeface="Arial" pitchFamily="34" charset="0"/>
              <a:buChar char="–"/>
              <a:tabLst>
                <a:tab pos="1068388" algn="l"/>
                <a:tab pos="1982788" algn="l"/>
                <a:tab pos="2897188" algn="l"/>
                <a:tab pos="3811588" algn="l"/>
                <a:tab pos="4725988" algn="l"/>
                <a:tab pos="5640388" algn="l"/>
                <a:tab pos="6554788" algn="l"/>
                <a:tab pos="7469188" algn="l"/>
                <a:tab pos="8383588" algn="l"/>
                <a:tab pos="9297988" algn="l"/>
                <a:tab pos="10212388" algn="l"/>
              </a:tabLst>
            </a:pPr>
            <a:r>
              <a:rPr lang="en-US" sz="3200" dirty="0" err="1"/>
              <a:t>Ipertensione</a:t>
            </a:r>
            <a:r>
              <a:rPr lang="en-US" sz="3200" dirty="0"/>
              <a:t> </a:t>
            </a:r>
            <a:r>
              <a:rPr lang="en-US" sz="3200" dirty="0" err="1"/>
              <a:t>arteriosa</a:t>
            </a:r>
            <a:endParaRPr lang="en-US" sz="3200" dirty="0"/>
          </a:p>
          <a:p>
            <a:pPr marL="1038225" lvl="1" indent="-385763">
              <a:spcBef>
                <a:spcPts val="800"/>
              </a:spcBef>
              <a:buClr>
                <a:srgbClr val="FFFF00"/>
              </a:buClr>
              <a:buFont typeface="Arial" pitchFamily="34" charset="0"/>
              <a:buChar char="–"/>
              <a:tabLst>
                <a:tab pos="1068388" algn="l"/>
                <a:tab pos="1982788" algn="l"/>
                <a:tab pos="2897188" algn="l"/>
                <a:tab pos="3811588" algn="l"/>
                <a:tab pos="4725988" algn="l"/>
                <a:tab pos="5640388" algn="l"/>
                <a:tab pos="6554788" algn="l"/>
                <a:tab pos="7469188" algn="l"/>
                <a:tab pos="8383588" algn="l"/>
                <a:tab pos="9297988" algn="l"/>
                <a:tab pos="10212388" algn="l"/>
              </a:tabLst>
            </a:pPr>
            <a:r>
              <a:rPr lang="en-US" sz="3200" dirty="0" err="1"/>
              <a:t>Colesterolo</a:t>
            </a:r>
            <a:endParaRPr lang="en-US" sz="3200" dirty="0"/>
          </a:p>
          <a:p>
            <a:pPr marL="498475" indent="-460375">
              <a:spcBef>
                <a:spcPts val="900"/>
              </a:spcBef>
              <a:buClr>
                <a:srgbClr val="FFFF00"/>
              </a:buClr>
              <a:buFont typeface="Wingdings" pitchFamily="2" charset="2"/>
              <a:buChar char=""/>
              <a:tabLst>
                <a:tab pos="1068388" algn="l"/>
                <a:tab pos="1982788" algn="l"/>
                <a:tab pos="2897188" algn="l"/>
                <a:tab pos="3811588" algn="l"/>
                <a:tab pos="4725988" algn="l"/>
                <a:tab pos="5640388" algn="l"/>
                <a:tab pos="6554788" algn="l"/>
                <a:tab pos="7469188" algn="l"/>
                <a:tab pos="8383588" algn="l"/>
                <a:tab pos="9297988" algn="l"/>
                <a:tab pos="10212388" algn="l"/>
              </a:tabLst>
            </a:pPr>
            <a:r>
              <a:rPr lang="en-US" sz="3600" dirty="0" err="1"/>
              <a:t>Antiaggreganti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1042988" y="5589588"/>
            <a:ext cx="74898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800" i="0" dirty="0"/>
              <a:t>Segni clinici persistenti o anormalità alle </a:t>
            </a:r>
            <a:r>
              <a:rPr lang="it-IT" sz="1800" i="0" dirty="0" err="1"/>
              <a:t>neuroimmagini</a:t>
            </a:r>
            <a:r>
              <a:rPr lang="it-IT" sz="1800" i="0" dirty="0"/>
              <a:t> caratteristiche dell’infarto fanno diagnosi di </a:t>
            </a:r>
            <a:r>
              <a:rPr lang="it-IT" sz="1800" i="0" dirty="0" err="1"/>
              <a:t>stroke</a:t>
            </a:r>
            <a:r>
              <a:rPr lang="it-IT" sz="1800" i="0" dirty="0"/>
              <a:t> (98% dei TIA &gt;1 ora presenta area di ischemia documentata alla RMN)</a:t>
            </a:r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0" y="1196975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i="0" dirty="0">
                <a:solidFill>
                  <a:schemeClr val="bg1"/>
                </a:solidFill>
              </a:rPr>
              <a:t>«</a:t>
            </a:r>
            <a:r>
              <a:rPr lang="it-IT" sz="2800" i="0" dirty="0"/>
              <a:t>improvvisa comparsa di segni e/o sintomi riferibili a deficit focale cerebrale o visivo, attribuibile ad insufficiente apporto di sangue, di durata inferiore alle 24 ore.»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0" y="3068638"/>
            <a:ext cx="94678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800" i="0" dirty="0"/>
              <a:t>                                                    </a:t>
            </a:r>
            <a:r>
              <a:rPr lang="it-IT" sz="2800" b="1" i="0" dirty="0"/>
              <a:t>nuova definizione</a:t>
            </a:r>
          </a:p>
          <a:p>
            <a:endParaRPr lang="it-IT" sz="2800" i="0" dirty="0"/>
          </a:p>
          <a:p>
            <a:r>
              <a:rPr lang="it-IT" sz="2800" i="0" dirty="0"/>
              <a:t>“Episodi di disfunzione neurologica da ischemia focale cerebrale o retinica con durata </a:t>
            </a:r>
            <a:r>
              <a:rPr lang="it-IT" sz="2800" u="sng" dirty="0"/>
              <a:t>in genere inferiore ad un’ora e senza evidenza di danno cerebrale permanente</a:t>
            </a:r>
            <a:r>
              <a:rPr lang="it-IT" sz="2800" i="0" dirty="0"/>
              <a:t>.”</a:t>
            </a: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900113" y="260350"/>
            <a:ext cx="7993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3200" i="0" dirty="0"/>
              <a:t>ISCHEMIA CEREBRALE TRANSITORIA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body"/>
          </p:nvPr>
        </p:nvSpPr>
        <p:spPr>
          <a:xfrm>
            <a:off x="0" y="981075"/>
            <a:ext cx="8893175" cy="5797550"/>
          </a:xfrm>
          <a:ln/>
        </p:spPr>
        <p:txBody>
          <a:bodyPr anchor="t"/>
          <a:lstStyle/>
          <a:p>
            <a:pPr marL="341313" indent="-341313" algn="l">
              <a:spcBef>
                <a:spcPts val="800"/>
              </a:spcBef>
              <a:buClr>
                <a:srgbClr val="FFFF0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>
                <a:solidFill>
                  <a:schemeClr val="tx1"/>
                </a:solidFill>
                <a:ea typeface="PMingLiU" pitchFamily="18" charset="-120"/>
              </a:rPr>
              <a:t>TIA non </a:t>
            </a:r>
            <a:r>
              <a:rPr lang="en-US" sz="3200" dirty="0" err="1">
                <a:solidFill>
                  <a:schemeClr val="tx1"/>
                </a:solidFill>
                <a:ea typeface="PMingLiU" pitchFamily="18" charset="-120"/>
              </a:rPr>
              <a:t>trattati</a:t>
            </a:r>
            <a:r>
              <a:rPr lang="en-US" sz="3200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PMingLiU" pitchFamily="18" charset="-120"/>
              </a:rPr>
              <a:t>diventano</a:t>
            </a:r>
            <a:r>
              <a:rPr lang="en-US" sz="3200" dirty="0">
                <a:solidFill>
                  <a:schemeClr val="tx1"/>
                </a:solidFill>
                <a:ea typeface="PMingLiU" pitchFamily="18" charset="-120"/>
              </a:rPr>
              <a:t> stroke:</a:t>
            </a:r>
          </a:p>
          <a:p>
            <a:pPr marL="341313" indent="-341313" algn="l">
              <a:spcBef>
                <a:spcPts val="800"/>
              </a:spcBef>
              <a:buClr>
                <a:srgbClr val="000099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>
              <a:solidFill>
                <a:schemeClr val="tx1"/>
              </a:solidFill>
              <a:ea typeface="PMingLiU" pitchFamily="18" charset="-120"/>
            </a:endParaRPr>
          </a:p>
          <a:p>
            <a:pPr marL="741363" lvl="1" indent="-284163" algn="l">
              <a:spcBef>
                <a:spcPts val="35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err="1">
                <a:solidFill>
                  <a:schemeClr val="tx1"/>
                </a:solidFill>
                <a:ea typeface="PMingLiU" pitchFamily="18" charset="-120"/>
              </a:rPr>
              <a:t>Dal</a:t>
            </a: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 4 – 8%  in 1 </a:t>
            </a:r>
            <a:r>
              <a:rPr lang="en-US" sz="2800" dirty="0" err="1">
                <a:solidFill>
                  <a:schemeClr val="tx1"/>
                </a:solidFill>
                <a:ea typeface="PMingLiU" pitchFamily="18" charset="-120"/>
              </a:rPr>
              <a:t>mese</a:t>
            </a: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 and </a:t>
            </a:r>
            <a:r>
              <a:rPr lang="en-US" sz="2800" b="1" u="sng" dirty="0">
                <a:solidFill>
                  <a:schemeClr val="tx1"/>
                </a:solidFill>
                <a:ea typeface="PMingLiU" pitchFamily="18" charset="-120"/>
              </a:rPr>
              <a:t>24 – 29%  in 5 </a:t>
            </a:r>
            <a:r>
              <a:rPr lang="en-US" sz="2800" b="1" u="sng" dirty="0" err="1">
                <a:solidFill>
                  <a:schemeClr val="tx1"/>
                </a:solidFill>
                <a:ea typeface="PMingLiU" pitchFamily="18" charset="-120"/>
              </a:rPr>
              <a:t>anni</a:t>
            </a: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sz="1400" dirty="0">
                <a:solidFill>
                  <a:schemeClr val="tx1"/>
                </a:solidFill>
                <a:ea typeface="PMingLiU" pitchFamily="18" charset="-120"/>
              </a:rPr>
              <a:t>( Heart </a:t>
            </a:r>
            <a:r>
              <a:rPr lang="en-US" sz="1400" dirty="0" err="1">
                <a:solidFill>
                  <a:schemeClr val="tx1"/>
                </a:solidFill>
                <a:ea typeface="PMingLiU" pitchFamily="18" charset="-120"/>
              </a:rPr>
              <a:t>Dis</a:t>
            </a:r>
            <a:r>
              <a:rPr lang="en-US" sz="1400" dirty="0">
                <a:solidFill>
                  <a:schemeClr val="tx1"/>
                </a:solidFill>
                <a:ea typeface="PMingLiU" pitchFamily="18" charset="-120"/>
              </a:rPr>
              <a:t> Stroke 1994)</a:t>
            </a:r>
          </a:p>
          <a:p>
            <a:pPr marL="741363" lvl="1" indent="-284163" algn="l">
              <a:spcBef>
                <a:spcPts val="35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u="sng" dirty="0">
                <a:solidFill>
                  <a:schemeClr val="tx1"/>
                </a:solidFill>
                <a:ea typeface="PMingLiU" pitchFamily="18" charset="-120"/>
              </a:rPr>
              <a:t>10.5% in 90 </a:t>
            </a:r>
            <a:r>
              <a:rPr lang="en-US" sz="2800" b="1" u="sng" dirty="0" err="1">
                <a:solidFill>
                  <a:schemeClr val="tx1"/>
                </a:solidFill>
                <a:ea typeface="PMingLiU" pitchFamily="18" charset="-120"/>
              </a:rPr>
              <a:t>giorni</a:t>
            </a: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 e la </a:t>
            </a:r>
            <a:r>
              <a:rPr lang="en-US" sz="2800" b="1" u="sng" dirty="0" err="1">
                <a:solidFill>
                  <a:schemeClr val="tx1"/>
                </a:solidFill>
                <a:ea typeface="PMingLiU" pitchFamily="18" charset="-120"/>
              </a:rPr>
              <a:t>metà</a:t>
            </a:r>
            <a:r>
              <a:rPr lang="en-US" sz="2800" b="1" u="sng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ea typeface="PMingLiU" pitchFamily="18" charset="-120"/>
              </a:rPr>
              <a:t>di</a:t>
            </a:r>
            <a:r>
              <a:rPr lang="en-US" sz="2800" b="1" u="sng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ea typeface="PMingLiU" pitchFamily="18" charset="-120"/>
              </a:rPr>
              <a:t>essi</a:t>
            </a:r>
            <a:r>
              <a:rPr lang="en-US" sz="2800" b="1" u="sng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ea typeface="PMingLiU" pitchFamily="18" charset="-120"/>
              </a:rPr>
              <a:t>avvengono</a:t>
            </a:r>
            <a:r>
              <a:rPr lang="en-US" sz="2800" b="1" u="sng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ea typeface="PMingLiU" pitchFamily="18" charset="-120"/>
              </a:rPr>
              <a:t>nelle</a:t>
            </a:r>
            <a:r>
              <a:rPr lang="en-US" sz="2800" b="1" u="sng" dirty="0">
                <a:solidFill>
                  <a:schemeClr val="tx1"/>
                </a:solidFill>
                <a:ea typeface="PMingLiU" pitchFamily="18" charset="-120"/>
              </a:rPr>
              <a:t> prime 48 ore</a:t>
            </a: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sz="1400" dirty="0">
                <a:solidFill>
                  <a:schemeClr val="tx1"/>
                </a:solidFill>
                <a:ea typeface="PMingLiU" pitchFamily="18" charset="-120"/>
              </a:rPr>
              <a:t>( JAMA 2002 )</a:t>
            </a:r>
          </a:p>
          <a:p>
            <a:pPr marL="741363" lvl="1" indent="-284163" algn="l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chemeClr val="tx1"/>
              </a:solidFill>
              <a:ea typeface="PMingLiU" pitchFamily="18" charset="-120"/>
            </a:endParaRPr>
          </a:p>
          <a:p>
            <a:pPr marL="741363" lvl="1" indent="-284163" algn="l">
              <a:spcBef>
                <a:spcPts val="35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TIA </a:t>
            </a:r>
            <a:r>
              <a:rPr lang="en-US" sz="2800" dirty="0" err="1">
                <a:solidFill>
                  <a:schemeClr val="tx1"/>
                </a:solidFill>
                <a:ea typeface="PMingLiU" pitchFamily="18" charset="-120"/>
              </a:rPr>
              <a:t>di</a:t>
            </a: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 prima </a:t>
            </a:r>
            <a:r>
              <a:rPr lang="en-US" sz="2800" dirty="0" err="1">
                <a:solidFill>
                  <a:schemeClr val="tx1"/>
                </a:solidFill>
                <a:ea typeface="PMingLiU" pitchFamily="18" charset="-120"/>
              </a:rPr>
              <a:t>insorgenza</a:t>
            </a: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: </a:t>
            </a:r>
            <a:r>
              <a:rPr lang="en-US" sz="1400" dirty="0">
                <a:solidFill>
                  <a:schemeClr val="tx1"/>
                </a:solidFill>
                <a:ea typeface="PMingLiU" pitchFamily="18" charset="-120"/>
              </a:rPr>
              <a:t>( Stroke 2003 )</a:t>
            </a:r>
          </a:p>
          <a:p>
            <a:pPr lvl="2" algn="l"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8.6 % </a:t>
            </a:r>
            <a:r>
              <a:rPr lang="en-US" sz="2800" dirty="0" err="1">
                <a:solidFill>
                  <a:schemeClr val="tx1"/>
                </a:solidFill>
                <a:ea typeface="PMingLiU" pitchFamily="18" charset="-120"/>
              </a:rPr>
              <a:t>divengono</a:t>
            </a: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  stroke </a:t>
            </a:r>
            <a:r>
              <a:rPr lang="en-US" sz="2800" dirty="0" err="1">
                <a:solidFill>
                  <a:schemeClr val="tx1"/>
                </a:solidFill>
                <a:ea typeface="PMingLiU" pitchFamily="18" charset="-120"/>
              </a:rPr>
              <a:t>nei</a:t>
            </a: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sz="2800" dirty="0" err="1">
                <a:solidFill>
                  <a:schemeClr val="tx1"/>
                </a:solidFill>
                <a:ea typeface="PMingLiU" pitchFamily="18" charset="-120"/>
              </a:rPr>
              <a:t>primi</a:t>
            </a: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  7 </a:t>
            </a:r>
            <a:r>
              <a:rPr lang="en-US" sz="2800" dirty="0" err="1">
                <a:solidFill>
                  <a:schemeClr val="tx1"/>
                </a:solidFill>
                <a:ea typeface="PMingLiU" pitchFamily="18" charset="-120"/>
              </a:rPr>
              <a:t>giorni</a:t>
            </a:r>
            <a:endParaRPr lang="en-US" sz="2800" dirty="0">
              <a:solidFill>
                <a:schemeClr val="tx1"/>
              </a:solidFill>
              <a:ea typeface="PMingLiU" pitchFamily="18" charset="-120"/>
            </a:endParaRPr>
          </a:p>
          <a:p>
            <a:pPr lvl="2" algn="l"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12% </a:t>
            </a:r>
            <a:r>
              <a:rPr lang="en-US" sz="2800" dirty="0" err="1">
                <a:solidFill>
                  <a:schemeClr val="tx1"/>
                </a:solidFill>
                <a:ea typeface="PMingLiU" pitchFamily="18" charset="-120"/>
              </a:rPr>
              <a:t>divengono</a:t>
            </a:r>
            <a:r>
              <a:rPr lang="en-US" sz="2800" dirty="0">
                <a:solidFill>
                  <a:schemeClr val="tx1"/>
                </a:solidFill>
                <a:ea typeface="PMingLiU" pitchFamily="18" charset="-120"/>
              </a:rPr>
              <a:t>  stroke in 30 </a:t>
            </a:r>
            <a:r>
              <a:rPr lang="en-US" sz="2800" dirty="0" err="1">
                <a:solidFill>
                  <a:schemeClr val="tx1"/>
                </a:solidFill>
                <a:ea typeface="PMingLiU" pitchFamily="18" charset="-120"/>
              </a:rPr>
              <a:t>giorni</a:t>
            </a:r>
            <a:endParaRPr lang="en-US" sz="2800" dirty="0">
              <a:solidFill>
                <a:schemeClr val="tx1"/>
              </a:solidFill>
              <a:ea typeface="PMingLiU" pitchFamily="18" charset="-120"/>
            </a:endParaRPr>
          </a:p>
          <a:p>
            <a:pPr lvl="2" algn="l">
              <a:spcBef>
                <a:spcPts val="70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chemeClr val="tx1"/>
              </a:solidFill>
              <a:ea typeface="PMingLiU" pitchFamily="18" charset="-120"/>
            </a:endParaRPr>
          </a:p>
          <a:p>
            <a:pPr marL="341313" indent="-341313" algn="l">
              <a:spcBef>
                <a:spcPts val="3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400" dirty="0">
              <a:solidFill>
                <a:schemeClr val="tx1"/>
              </a:solidFill>
              <a:ea typeface="PMingLiU" pitchFamily="18" charset="-120"/>
            </a:endParaRPr>
          </a:p>
          <a:p>
            <a:pPr marL="341313" indent="-341313" algn="l">
              <a:spcBef>
                <a:spcPts val="35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400" dirty="0">
              <a:solidFill>
                <a:schemeClr val="tx1"/>
              </a:solidFill>
              <a:ea typeface="PMingLiU" pitchFamily="18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33375"/>
            <a:ext cx="6624638" cy="611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619250" y="6381750"/>
            <a:ext cx="671195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FFFF"/>
                </a:solidFill>
                <a:latin typeface="Garamond" pitchFamily="18" charset="0"/>
              </a:rPr>
              <a:t>Lancet 2007;369:283–292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316913" y="6524625"/>
            <a:ext cx="827087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A29D63B-6F18-452D-9F30-9B93FBE8A585}" type="slidenum">
              <a:rPr lang="en-US" sz="1400">
                <a:solidFill>
                  <a:srgbClr val="FFFFFF"/>
                </a:solidFill>
                <a:latin typeface="Garamond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US" sz="140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57200" y="-44450"/>
            <a:ext cx="8229600" cy="85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FFFFFF"/>
                </a:solidFill>
              </a:rPr>
              <a:t>ABCD</a:t>
            </a:r>
            <a:r>
              <a:rPr lang="en-US" sz="4400" baseline="-25000">
                <a:solidFill>
                  <a:srgbClr val="FFFFFF"/>
                </a:solidFill>
              </a:rPr>
              <a:t>2 </a:t>
            </a:r>
            <a:r>
              <a:rPr lang="en-US" sz="4400">
                <a:solidFill>
                  <a:srgbClr val="FFFFFF"/>
                </a:solidFill>
              </a:rPr>
              <a:t>— Score: 0 to 7 points</a:t>
            </a:r>
          </a:p>
        </p:txBody>
      </p:sp>
      <p:graphicFrame>
        <p:nvGraphicFramePr>
          <p:cNvPr id="46084" name="Group 4"/>
          <p:cNvGraphicFramePr>
            <a:graphicFrameLocks noGrp="1"/>
          </p:cNvGraphicFramePr>
          <p:nvPr/>
        </p:nvGraphicFramePr>
        <p:xfrm>
          <a:off x="0" y="765175"/>
          <a:ext cx="9145588" cy="5981702"/>
        </p:xfrm>
        <a:graphic>
          <a:graphicData uri="http://schemas.openxmlformats.org/drawingml/2006/table">
            <a:tbl>
              <a:tblPr/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</a:p>
                  </a:txBody>
                  <a:tcPr marL="90000" marR="90000" marT="71495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 marL="90000" marR="90000" marT="71495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Score</a:t>
                      </a:r>
                    </a:p>
                  </a:txBody>
                  <a:tcPr marL="90000" marR="90000" marT="71495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</a:t>
                      </a:r>
                    </a:p>
                  </a:txBody>
                  <a:tcPr marL="90000" marR="90000" marT="74142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 60</a:t>
                      </a:r>
                    </a:p>
                  </a:txBody>
                  <a:tcPr marL="90000" marR="90000" marT="67968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67968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6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lood pressure</a:t>
                      </a:r>
                    </a:p>
                  </a:txBody>
                  <a:tcPr marL="90000" marR="90000" marT="74142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 140 sys. or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≥ 90 dias.</a:t>
                      </a:r>
                    </a:p>
                  </a:txBody>
                  <a:tcPr marL="90000" marR="90000" marT="67968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67968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4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linical features</a:t>
                      </a:r>
                    </a:p>
                  </a:txBody>
                  <a:tcPr marL="90000" marR="90000" marT="74142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unilateral weakness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speech impairment without weakness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</a:p>
                  </a:txBody>
                  <a:tcPr marL="90000" marR="90000" marT="67968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67968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8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uration of symptoms</a:t>
                      </a:r>
                    </a:p>
                  </a:txBody>
                  <a:tcPr marL="90000" marR="90000" marT="74142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 60 min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10–59 min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10 min</a:t>
                      </a:r>
                    </a:p>
                  </a:txBody>
                  <a:tcPr marL="90000" marR="90000" marT="67968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67968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iabetes</a:t>
                      </a:r>
                    </a:p>
                  </a:txBody>
                  <a:tcPr marL="90000" marR="90000" marT="74142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0000" marR="90000" marT="67968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67968" marB="46800" anchor="ctr" horzOverflow="overflow">
                    <a:lnL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b="1" dirty="0">
                <a:solidFill>
                  <a:schemeClr val="tx1"/>
                </a:solidFill>
              </a:rPr>
              <a:t>Aumento del rischio per sottotipi 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703762"/>
          </a:xfrm>
          <a:ln/>
        </p:spPr>
        <p:txBody>
          <a:bodyPr/>
          <a:lstStyle/>
          <a:p>
            <a:pPr marL="608013" indent="-608013">
              <a:buClr>
                <a:srgbClr val="FFFFFF"/>
              </a:buClr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it-IT" sz="3200" dirty="0"/>
              <a:t>LAA  compreso la </a:t>
            </a:r>
            <a:r>
              <a:rPr lang="it-IT" sz="3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stenosi intracranica</a:t>
            </a:r>
            <a:r>
              <a:rPr lang="it-IT" sz="3200" dirty="0"/>
              <a:t>      </a:t>
            </a:r>
          </a:p>
          <a:p>
            <a:pPr marL="608013" indent="-608013"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it-IT" sz="3200" dirty="0"/>
              <a:t>        associazione stretta con:</a:t>
            </a:r>
          </a:p>
          <a:p>
            <a:pPr marL="608013" indent="-608013"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it-IT" sz="3200" dirty="0"/>
              <a:t>               i </a:t>
            </a:r>
            <a:r>
              <a:rPr lang="it-IT" sz="3200" i="1" dirty="0"/>
              <a:t>fattori di rischio</a:t>
            </a:r>
            <a:r>
              <a:rPr lang="it-IT" sz="3200" dirty="0"/>
              <a:t>            </a:t>
            </a:r>
          </a:p>
          <a:p>
            <a:pPr marL="608013" indent="-608013"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it-IT" sz="3200" dirty="0"/>
              <a:t>                     (fumo,PAD,pregresso </a:t>
            </a:r>
            <a:r>
              <a:rPr lang="it-IT" sz="3200" dirty="0" err="1"/>
              <a:t>stroke</a:t>
            </a:r>
            <a:r>
              <a:rPr lang="it-IT" sz="3200" dirty="0"/>
              <a:t>)</a:t>
            </a:r>
          </a:p>
          <a:p>
            <a:pPr marL="608013" indent="-608013"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it-IT" sz="3200" dirty="0"/>
              <a:t>               </a:t>
            </a:r>
            <a:r>
              <a:rPr lang="it-IT" sz="3200" i="1" dirty="0"/>
              <a:t>deficit motorio</a:t>
            </a:r>
            <a:r>
              <a:rPr lang="it-IT" sz="3200" dirty="0"/>
              <a:t> </a:t>
            </a:r>
          </a:p>
          <a:p>
            <a:pPr marL="608013" indent="-608013"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it-IT" sz="3200" dirty="0"/>
              <a:t>                      ( </a:t>
            </a:r>
            <a:r>
              <a:rPr lang="it-IT" sz="3200" i="1" dirty="0"/>
              <a:t>afasia</a:t>
            </a:r>
            <a:r>
              <a:rPr lang="it-IT" sz="3200" dirty="0"/>
              <a:t> più correlata ai C.E.)</a:t>
            </a:r>
          </a:p>
          <a:p>
            <a:pPr marL="608013" indent="-608013"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it-IT" dirty="0">
              <a:solidFill>
                <a:srgbClr val="000099"/>
              </a:solidFill>
            </a:endParaRPr>
          </a:p>
          <a:p>
            <a:pPr marL="608013" indent="-608013"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it-IT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-2142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0000"/>
                </a:solidFill>
                <a:latin typeface="Garamond"/>
              </a:rPr>
              <a:t>Terapia </a:t>
            </a: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Picture 2"/>
          <p:cNvPicPr/>
          <p:nvPr/>
        </p:nvPicPr>
        <p:blipFill>
          <a:blip r:embed="rId2"/>
          <a:stretch/>
        </p:blipFill>
        <p:spPr>
          <a:xfrm>
            <a:off x="57240" y="1135800"/>
            <a:ext cx="8229240" cy="3578760"/>
          </a:xfrm>
          <a:prstGeom prst="rect">
            <a:avLst/>
          </a:prstGeom>
          <a:ln w="9360"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1143000" y="4068720"/>
            <a:ext cx="51433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Garamond"/>
              </a:rPr>
              <a:t>+ ASA 50 mg per arrivare a dosaggio totale di 100 mg di acido acetil salicilico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59" name="Picture 3"/>
          <p:cNvPicPr/>
          <p:nvPr/>
        </p:nvPicPr>
        <p:blipFill>
          <a:blip r:embed="rId3"/>
          <a:stretch/>
        </p:blipFill>
        <p:spPr>
          <a:xfrm>
            <a:off x="142920" y="4744440"/>
            <a:ext cx="7729200" cy="1970280"/>
          </a:xfrm>
          <a:prstGeom prst="rect">
            <a:avLst/>
          </a:prstGeom>
          <a:ln w="9360"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1785960" y="5429160"/>
            <a:ext cx="2642760" cy="42840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4"/>
          <p:cNvSpPr/>
          <p:nvPr/>
        </p:nvSpPr>
        <p:spPr>
          <a:xfrm>
            <a:off x="216000" y="605160"/>
            <a:ext cx="4896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1" i="1" strike="noStrike" spc="-1">
                <a:solidFill>
                  <a:srgbClr val="0070C0"/>
                </a:solidFill>
                <a:latin typeface="Boopee"/>
              </a:rPr>
              <a:t>Cosa dice ISO SPREAD?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6357960" y="6357960"/>
            <a:ext cx="1928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Garamond"/>
              </a:rPr>
              <a:t>Iso spread 2016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CB7C6FD2-7B82-F842-8490-027F6B9C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935283"/>
            <a:ext cx="7596187" cy="30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25" tIns="42862" rIns="85725" bIns="42862" anchor="b">
            <a:spAutoFit/>
          </a:bodyPr>
          <a:lstStyle>
            <a:lvl1pPr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ja-JP" sz="1400" dirty="0">
                <a:ea typeface="MS PGothic" panose="020B0600070205080204" pitchFamily="34" charset="-128"/>
              </a:rPr>
              <a:t>Antiplatelet Trialists’ Collaboration. BMJ. 1994;308(6921):81-106.           </a:t>
            </a:r>
            <a:r>
              <a:rPr lang="en-US" altLang="ja-JP" sz="1400" dirty="0" err="1">
                <a:ea typeface="MS PGothic" panose="020B0600070205080204" pitchFamily="34" charset="-128"/>
              </a:rPr>
              <a:t>confermati</a:t>
            </a:r>
            <a:r>
              <a:rPr lang="en-US" altLang="ja-JP" sz="1400" dirty="0">
                <a:ea typeface="MS PGothic" panose="020B0600070205080204" pitchFamily="34" charset="-128"/>
              </a:rPr>
              <a:t> </a:t>
            </a:r>
            <a:r>
              <a:rPr lang="en-US" altLang="ja-JP" sz="1400" dirty="0" err="1">
                <a:ea typeface="MS PGothic" panose="020B0600070205080204" pitchFamily="34" charset="-128"/>
              </a:rPr>
              <a:t>nel</a:t>
            </a:r>
            <a:r>
              <a:rPr lang="en-US" altLang="ja-JP" sz="1400" dirty="0">
                <a:ea typeface="MS PGothic" panose="020B0600070205080204" pitchFamily="34" charset="-128"/>
              </a:rPr>
              <a:t> 2002</a:t>
            </a:r>
          </a:p>
        </p:txBody>
      </p:sp>
      <p:sp>
        <p:nvSpPr>
          <p:cNvPr id="83970" name="Freeform 3">
            <a:extLst>
              <a:ext uri="{FF2B5EF4-FFF2-40B4-BE49-F238E27FC236}">
                <a16:creationId xmlns:a16="http://schemas.microsoft.com/office/drawing/2014/main" id="{11ED2BDF-F729-B240-9139-9A2BDD399DD6}"/>
              </a:ext>
            </a:extLst>
          </p:cNvPr>
          <p:cNvSpPr>
            <a:spLocks/>
          </p:cNvSpPr>
          <p:nvPr/>
        </p:nvSpPr>
        <p:spPr bwMode="auto">
          <a:xfrm>
            <a:off x="5453063" y="4486275"/>
            <a:ext cx="339725" cy="781050"/>
          </a:xfrm>
          <a:custGeom>
            <a:avLst/>
            <a:gdLst>
              <a:gd name="T0" fmla="*/ 0 w 225"/>
              <a:gd name="T1" fmla="*/ 0 h 460"/>
              <a:gd name="T2" fmla="*/ 338215 w 225"/>
              <a:gd name="T3" fmla="*/ 0 h 460"/>
              <a:gd name="T4" fmla="*/ 338215 w 225"/>
              <a:gd name="T5" fmla="*/ 779352 h 460"/>
              <a:gd name="T6" fmla="*/ 0 w 225"/>
              <a:gd name="T7" fmla="*/ 779352 h 460"/>
              <a:gd name="T8" fmla="*/ 0 w 225"/>
              <a:gd name="T9" fmla="*/ 0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" h="460">
                <a:moveTo>
                  <a:pt x="0" y="0"/>
                </a:moveTo>
                <a:lnTo>
                  <a:pt x="224" y="0"/>
                </a:lnTo>
                <a:lnTo>
                  <a:pt x="224" y="459"/>
                </a:lnTo>
                <a:lnTo>
                  <a:pt x="0" y="459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1" name="Freeform 4">
            <a:extLst>
              <a:ext uri="{FF2B5EF4-FFF2-40B4-BE49-F238E27FC236}">
                <a16:creationId xmlns:a16="http://schemas.microsoft.com/office/drawing/2014/main" id="{B2263235-B21F-0A4E-B026-F6051A7BEF06}"/>
              </a:ext>
            </a:extLst>
          </p:cNvPr>
          <p:cNvSpPr>
            <a:spLocks/>
          </p:cNvSpPr>
          <p:nvPr/>
        </p:nvSpPr>
        <p:spPr bwMode="auto">
          <a:xfrm>
            <a:off x="5792788" y="4079875"/>
            <a:ext cx="334962" cy="1187450"/>
          </a:xfrm>
          <a:custGeom>
            <a:avLst/>
            <a:gdLst>
              <a:gd name="T0" fmla="*/ 0 w 222"/>
              <a:gd name="T1" fmla="*/ 0 h 700"/>
              <a:gd name="T2" fmla="*/ 333453 w 222"/>
              <a:gd name="T3" fmla="*/ 0 h 700"/>
              <a:gd name="T4" fmla="*/ 333453 w 222"/>
              <a:gd name="T5" fmla="*/ 1185754 h 700"/>
              <a:gd name="T6" fmla="*/ 0 w 222"/>
              <a:gd name="T7" fmla="*/ 1185754 h 700"/>
              <a:gd name="T8" fmla="*/ 0 w 222"/>
              <a:gd name="T9" fmla="*/ 0 h 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2" h="700">
                <a:moveTo>
                  <a:pt x="0" y="0"/>
                </a:moveTo>
                <a:lnTo>
                  <a:pt x="221" y="0"/>
                </a:lnTo>
                <a:lnTo>
                  <a:pt x="221" y="699"/>
                </a:lnTo>
                <a:lnTo>
                  <a:pt x="0" y="69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2" name="Rectangle 5">
            <a:extLst>
              <a:ext uri="{FF2B5EF4-FFF2-40B4-BE49-F238E27FC236}">
                <a16:creationId xmlns:a16="http://schemas.microsoft.com/office/drawing/2014/main" id="{58271C84-40A3-F348-B0E1-3550C8E2C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5313363"/>
            <a:ext cx="11842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188" tIns="52388" rIns="103188" bIns="52388">
            <a:spAutoFit/>
          </a:bodyPr>
          <a:lstStyle>
            <a:lvl1pPr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ja-JP" sz="1600" b="1">
                <a:ea typeface="MS PGothic" panose="020B0600070205080204" pitchFamily="34" charset="-128"/>
              </a:rPr>
              <a:t>Other</a:t>
            </a:r>
            <a:br>
              <a:rPr lang="en-US" altLang="ja-JP" sz="1600" b="1">
                <a:ea typeface="MS PGothic" panose="020B0600070205080204" pitchFamily="34" charset="-128"/>
              </a:rPr>
            </a:br>
            <a:r>
              <a:rPr lang="en-US" altLang="ja-JP" sz="1600" b="1">
                <a:ea typeface="MS PGothic" panose="020B0600070205080204" pitchFamily="34" charset="-128"/>
              </a:rPr>
              <a:t>High Risk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2BC6E3FC-3EA3-D043-BE13-597216714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3411538"/>
            <a:ext cx="6905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7988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3963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538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07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79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1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3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32%</a:t>
            </a: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  <a:ea typeface="MS PGothic" panose="020B0600070205080204" pitchFamily="34" charset="-128"/>
              </a:rPr>
              <a:t></a:t>
            </a:r>
          </a:p>
        </p:txBody>
      </p:sp>
      <p:sp>
        <p:nvSpPr>
          <p:cNvPr id="83974" name="Freeform 7">
            <a:extLst>
              <a:ext uri="{FF2B5EF4-FFF2-40B4-BE49-F238E27FC236}">
                <a16:creationId xmlns:a16="http://schemas.microsoft.com/office/drawing/2014/main" id="{8D25BCC4-EAFF-FE4C-B5ED-C8C3E9248908}"/>
              </a:ext>
            </a:extLst>
          </p:cNvPr>
          <p:cNvSpPr>
            <a:spLocks/>
          </p:cNvSpPr>
          <p:nvPr/>
        </p:nvSpPr>
        <p:spPr bwMode="auto">
          <a:xfrm>
            <a:off x="5621338" y="3883025"/>
            <a:ext cx="325437" cy="112713"/>
          </a:xfrm>
          <a:custGeom>
            <a:avLst/>
            <a:gdLst>
              <a:gd name="T0" fmla="*/ 323930 w 216"/>
              <a:gd name="T1" fmla="*/ 111031 h 67"/>
              <a:gd name="T2" fmla="*/ 323930 w 216"/>
              <a:gd name="T3" fmla="*/ 0 h 67"/>
              <a:gd name="T4" fmla="*/ 0 w 216"/>
              <a:gd name="T5" fmla="*/ 0 h 67"/>
              <a:gd name="T6" fmla="*/ 0 w 216"/>
              <a:gd name="T7" fmla="*/ 111031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67">
                <a:moveTo>
                  <a:pt x="215" y="66"/>
                </a:moveTo>
                <a:lnTo>
                  <a:pt x="215" y="0"/>
                </a:lnTo>
                <a:lnTo>
                  <a:pt x="0" y="0"/>
                </a:lnTo>
                <a:lnTo>
                  <a:pt x="0" y="6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5" name="Rectangle 8">
            <a:extLst>
              <a:ext uri="{FF2B5EF4-FFF2-40B4-BE49-F238E27FC236}">
                <a16:creationId xmlns:a16="http://schemas.microsoft.com/office/drawing/2014/main" id="{568CE5B3-AF4D-E744-AE2C-F8FAE6CAE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1789113"/>
            <a:ext cx="2116137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785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5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5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5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5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1600" b="1">
                <a:ea typeface="MS PGothic" panose="020B0600070205080204" pitchFamily="34" charset="-128"/>
              </a:rPr>
              <a:t>Antiplatelet Therapy</a:t>
            </a:r>
          </a:p>
          <a:p>
            <a:pPr>
              <a:lnSpc>
                <a:spcPct val="110000"/>
              </a:lnSpc>
            </a:pPr>
            <a:r>
              <a:rPr lang="en-US" altLang="ja-JP" sz="1600" b="1">
                <a:ea typeface="MS PGothic" panose="020B0600070205080204" pitchFamily="34" charset="-128"/>
              </a:rPr>
              <a:t>Control</a:t>
            </a:r>
          </a:p>
        </p:txBody>
      </p:sp>
      <p:sp>
        <p:nvSpPr>
          <p:cNvPr id="83976" name="Rectangle 9">
            <a:extLst>
              <a:ext uri="{FF2B5EF4-FFF2-40B4-BE49-F238E27FC236}">
                <a16:creationId xmlns:a16="http://schemas.microsoft.com/office/drawing/2014/main" id="{397E0E91-BBED-9941-93BF-4FE2E1CA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1908175"/>
            <a:ext cx="195262" cy="147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3977" name="Rectangle 10">
            <a:extLst>
              <a:ext uri="{FF2B5EF4-FFF2-40B4-BE49-F238E27FC236}">
                <a16:creationId xmlns:a16="http://schemas.microsoft.com/office/drawing/2014/main" id="{AB7CA7A3-831E-EF43-9826-D3916F360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2198688"/>
            <a:ext cx="195262" cy="1460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3978" name="Freeform 11">
            <a:extLst>
              <a:ext uri="{FF2B5EF4-FFF2-40B4-BE49-F238E27FC236}">
                <a16:creationId xmlns:a16="http://schemas.microsoft.com/office/drawing/2014/main" id="{E57D24B4-88F3-514B-93AD-B184E21C5052}"/>
              </a:ext>
            </a:extLst>
          </p:cNvPr>
          <p:cNvSpPr>
            <a:spLocks/>
          </p:cNvSpPr>
          <p:nvPr/>
        </p:nvSpPr>
        <p:spPr bwMode="auto">
          <a:xfrm>
            <a:off x="6508750" y="3925888"/>
            <a:ext cx="339725" cy="1341437"/>
          </a:xfrm>
          <a:custGeom>
            <a:avLst/>
            <a:gdLst>
              <a:gd name="T0" fmla="*/ 0 w 225"/>
              <a:gd name="T1" fmla="*/ 0 h 790"/>
              <a:gd name="T2" fmla="*/ 338215 w 225"/>
              <a:gd name="T3" fmla="*/ 0 h 790"/>
              <a:gd name="T4" fmla="*/ 338215 w 225"/>
              <a:gd name="T5" fmla="*/ 1339739 h 790"/>
              <a:gd name="T6" fmla="*/ 0 w 225"/>
              <a:gd name="T7" fmla="*/ 1339739 h 790"/>
              <a:gd name="T8" fmla="*/ 0 w 225"/>
              <a:gd name="T9" fmla="*/ 0 h 7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" h="790">
                <a:moveTo>
                  <a:pt x="0" y="0"/>
                </a:moveTo>
                <a:lnTo>
                  <a:pt x="224" y="0"/>
                </a:lnTo>
                <a:lnTo>
                  <a:pt x="224" y="789"/>
                </a:lnTo>
                <a:lnTo>
                  <a:pt x="0" y="789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9" name="Freeform 12">
            <a:extLst>
              <a:ext uri="{FF2B5EF4-FFF2-40B4-BE49-F238E27FC236}">
                <a16:creationId xmlns:a16="http://schemas.microsoft.com/office/drawing/2014/main" id="{E3C786E7-5B52-C44A-96B3-2B3B2A35AC7C}"/>
              </a:ext>
            </a:extLst>
          </p:cNvPr>
          <p:cNvSpPr>
            <a:spLocks/>
          </p:cNvSpPr>
          <p:nvPr/>
        </p:nvSpPr>
        <p:spPr bwMode="auto">
          <a:xfrm>
            <a:off x="6846888" y="3427413"/>
            <a:ext cx="334962" cy="1839912"/>
          </a:xfrm>
          <a:custGeom>
            <a:avLst/>
            <a:gdLst>
              <a:gd name="T0" fmla="*/ 0 w 222"/>
              <a:gd name="T1" fmla="*/ 0 h 1084"/>
              <a:gd name="T2" fmla="*/ 333453 w 222"/>
              <a:gd name="T3" fmla="*/ 0 h 1084"/>
              <a:gd name="T4" fmla="*/ 333453 w 222"/>
              <a:gd name="T5" fmla="*/ 1838215 h 1084"/>
              <a:gd name="T6" fmla="*/ 0 w 222"/>
              <a:gd name="T7" fmla="*/ 1838215 h 1084"/>
              <a:gd name="T8" fmla="*/ 0 w 222"/>
              <a:gd name="T9" fmla="*/ 0 h 10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2" h="1084">
                <a:moveTo>
                  <a:pt x="0" y="0"/>
                </a:moveTo>
                <a:lnTo>
                  <a:pt x="221" y="0"/>
                </a:lnTo>
                <a:lnTo>
                  <a:pt x="221" y="1083"/>
                </a:lnTo>
                <a:lnTo>
                  <a:pt x="0" y="1083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0" name="Rectangle 13">
            <a:extLst>
              <a:ext uri="{FF2B5EF4-FFF2-40B4-BE49-F238E27FC236}">
                <a16:creationId xmlns:a16="http://schemas.microsoft.com/office/drawing/2014/main" id="{81D75F30-9D47-F14A-BFF4-FA9DF7D30B5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598568" y="2625690"/>
            <a:ext cx="3017837" cy="109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188" tIns="52388" rIns="103188" bIns="52388">
            <a:spAutoFit/>
          </a:bodyPr>
          <a:lstStyle>
            <a:lvl1pPr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ja-JP" sz="1600" b="1" dirty="0">
                <a:ea typeface="MS PGothic" panose="020B0600070205080204" pitchFamily="34" charset="-128"/>
              </a:rPr>
              <a:t>% of Patients Having</a:t>
            </a:r>
            <a:br>
              <a:rPr lang="en-US" altLang="ja-JP" sz="1600" b="1" dirty="0">
                <a:ea typeface="MS PGothic" panose="020B0600070205080204" pitchFamily="34" charset="-128"/>
              </a:rPr>
            </a:br>
            <a:r>
              <a:rPr lang="en-US" altLang="ja-JP" sz="1600" b="1" dirty="0">
                <a:ea typeface="MS PGothic" panose="020B0600070205080204" pitchFamily="34" charset="-128"/>
              </a:rPr>
              <a:t>Stroke, MI, or Vascular Death</a:t>
            </a:r>
          </a:p>
          <a:p>
            <a:pPr algn="ctr"/>
            <a:r>
              <a:rPr lang="en-US" altLang="ja-JP" sz="1600" b="1" dirty="0" err="1">
                <a:ea typeface="MS PGothic" panose="020B0600070205080204" pitchFamily="34" charset="-128"/>
              </a:rPr>
              <a:t>Riduzione</a:t>
            </a:r>
            <a:r>
              <a:rPr lang="en-US" altLang="ja-JP" sz="1600" b="1" dirty="0">
                <a:ea typeface="MS PGothic" panose="020B0600070205080204" pitchFamily="34" charset="-128"/>
              </a:rPr>
              <a:t> 4/1000 stroke (p=0.003)</a:t>
            </a:r>
          </a:p>
        </p:txBody>
      </p:sp>
      <p:sp>
        <p:nvSpPr>
          <p:cNvPr id="83981" name="Rectangle 14">
            <a:extLst>
              <a:ext uri="{FF2B5EF4-FFF2-40B4-BE49-F238E27FC236}">
                <a16:creationId xmlns:a16="http://schemas.microsoft.com/office/drawing/2014/main" id="{FDB45416-0F92-154A-B846-3616F031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5313363"/>
            <a:ext cx="12223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88" tIns="52388" rIns="103188" bIns="52388">
            <a:spAutoFit/>
          </a:bodyPr>
          <a:lstStyle>
            <a:lvl1pPr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ja-JP" sz="1600" b="1">
                <a:ea typeface="MS PGothic" panose="020B0600070205080204" pitchFamily="34" charset="-128"/>
              </a:rPr>
              <a:t>Prior</a:t>
            </a:r>
            <a:br>
              <a:rPr lang="en-US" altLang="ja-JP" sz="1600" b="1">
                <a:ea typeface="MS PGothic" panose="020B0600070205080204" pitchFamily="34" charset="-128"/>
              </a:rPr>
            </a:br>
            <a:r>
              <a:rPr lang="en-US" altLang="ja-JP" sz="1600" b="1">
                <a:ea typeface="MS PGothic" panose="020B0600070205080204" pitchFamily="34" charset="-128"/>
              </a:rPr>
              <a:t>Stroke/TIA</a:t>
            </a:r>
          </a:p>
        </p:txBody>
      </p:sp>
      <p:sp>
        <p:nvSpPr>
          <p:cNvPr id="83982" name="Rectangle 15">
            <a:extLst>
              <a:ext uri="{FF2B5EF4-FFF2-40B4-BE49-F238E27FC236}">
                <a16:creationId xmlns:a16="http://schemas.microsoft.com/office/drawing/2014/main" id="{873EA533-0EAC-614A-9F6B-E46260DBC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5313363"/>
            <a:ext cx="10525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88" tIns="52388" rIns="103188" bIns="52388">
            <a:spAutoFit/>
          </a:bodyPr>
          <a:lstStyle>
            <a:lvl1pPr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ja-JP" sz="1600" b="1">
                <a:ea typeface="MS PGothic" panose="020B0600070205080204" pitchFamily="34" charset="-128"/>
              </a:rPr>
              <a:t>Acute MI</a:t>
            </a:r>
          </a:p>
        </p:txBody>
      </p:sp>
      <p:sp>
        <p:nvSpPr>
          <p:cNvPr id="83983" name="Rectangle 16">
            <a:extLst>
              <a:ext uri="{FF2B5EF4-FFF2-40B4-BE49-F238E27FC236}">
                <a16:creationId xmlns:a16="http://schemas.microsoft.com/office/drawing/2014/main" id="{F3789DA4-64EA-7545-ABC1-02C67E84C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5313363"/>
            <a:ext cx="9636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88" tIns="52388" rIns="103188" bIns="52388">
            <a:spAutoFit/>
          </a:bodyPr>
          <a:lstStyle>
            <a:lvl1pPr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ja-JP" sz="1600" b="1">
                <a:ea typeface="MS PGothic" panose="020B0600070205080204" pitchFamily="34" charset="-128"/>
              </a:rPr>
              <a:t>Prior MI</a:t>
            </a:r>
          </a:p>
        </p:txBody>
      </p:sp>
      <p:sp>
        <p:nvSpPr>
          <p:cNvPr id="83984" name="Rectangle 17">
            <a:extLst>
              <a:ext uri="{FF2B5EF4-FFF2-40B4-BE49-F238E27FC236}">
                <a16:creationId xmlns:a16="http://schemas.microsoft.com/office/drawing/2014/main" id="{B8547A18-0812-D544-80FD-C44702254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5313363"/>
            <a:ext cx="65722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88" tIns="52388" rIns="103188" bIns="52388">
            <a:spAutoFit/>
          </a:bodyPr>
          <a:lstStyle>
            <a:lvl1pPr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ja-JP" sz="1600" b="1">
                <a:ea typeface="MS PGothic" panose="020B0600070205080204" pitchFamily="34" charset="-128"/>
              </a:rPr>
              <a:t>High</a:t>
            </a:r>
            <a:br>
              <a:rPr lang="en-US" altLang="ja-JP" sz="1600" b="1">
                <a:ea typeface="MS PGothic" panose="020B0600070205080204" pitchFamily="34" charset="-128"/>
              </a:rPr>
            </a:br>
            <a:r>
              <a:rPr lang="en-US" altLang="ja-JP" sz="1600" b="1">
                <a:ea typeface="MS PGothic" panose="020B0600070205080204" pitchFamily="34" charset="-128"/>
              </a:rPr>
              <a:t>Risk</a:t>
            </a:r>
          </a:p>
        </p:txBody>
      </p:sp>
      <p:sp>
        <p:nvSpPr>
          <p:cNvPr id="83985" name="Freeform 18">
            <a:extLst>
              <a:ext uri="{FF2B5EF4-FFF2-40B4-BE49-F238E27FC236}">
                <a16:creationId xmlns:a16="http://schemas.microsoft.com/office/drawing/2014/main" id="{BEB02068-12AD-D44D-B65B-D03E310145ED}"/>
              </a:ext>
            </a:extLst>
          </p:cNvPr>
          <p:cNvSpPr>
            <a:spLocks/>
          </p:cNvSpPr>
          <p:nvPr/>
        </p:nvSpPr>
        <p:spPr bwMode="auto">
          <a:xfrm>
            <a:off x="2335213" y="2954338"/>
            <a:ext cx="338137" cy="2312987"/>
          </a:xfrm>
          <a:custGeom>
            <a:avLst/>
            <a:gdLst>
              <a:gd name="T0" fmla="*/ 0 w 224"/>
              <a:gd name="T1" fmla="*/ 0 h 1363"/>
              <a:gd name="T2" fmla="*/ 336627 w 224"/>
              <a:gd name="T3" fmla="*/ 0 h 1363"/>
              <a:gd name="T4" fmla="*/ 336627 w 224"/>
              <a:gd name="T5" fmla="*/ 2311290 h 1363"/>
              <a:gd name="T6" fmla="*/ 0 w 224"/>
              <a:gd name="T7" fmla="*/ 2311290 h 1363"/>
              <a:gd name="T8" fmla="*/ 0 w 224"/>
              <a:gd name="T9" fmla="*/ 0 h 1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1363">
                <a:moveTo>
                  <a:pt x="0" y="0"/>
                </a:moveTo>
                <a:lnTo>
                  <a:pt x="223" y="0"/>
                </a:lnTo>
                <a:lnTo>
                  <a:pt x="223" y="1362"/>
                </a:lnTo>
                <a:lnTo>
                  <a:pt x="0" y="1362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6" name="Freeform 19">
            <a:extLst>
              <a:ext uri="{FF2B5EF4-FFF2-40B4-BE49-F238E27FC236}">
                <a16:creationId xmlns:a16="http://schemas.microsoft.com/office/drawing/2014/main" id="{143AB089-CDE8-CE40-982D-230D4E8646D5}"/>
              </a:ext>
            </a:extLst>
          </p:cNvPr>
          <p:cNvSpPr>
            <a:spLocks/>
          </p:cNvSpPr>
          <p:nvPr/>
        </p:nvSpPr>
        <p:spPr bwMode="auto">
          <a:xfrm>
            <a:off x="3355975" y="3887788"/>
            <a:ext cx="338138" cy="1379537"/>
          </a:xfrm>
          <a:custGeom>
            <a:avLst/>
            <a:gdLst>
              <a:gd name="T0" fmla="*/ 0 w 224"/>
              <a:gd name="T1" fmla="*/ 0 h 813"/>
              <a:gd name="T2" fmla="*/ 336628 w 224"/>
              <a:gd name="T3" fmla="*/ 0 h 813"/>
              <a:gd name="T4" fmla="*/ 336628 w 224"/>
              <a:gd name="T5" fmla="*/ 1377840 h 813"/>
              <a:gd name="T6" fmla="*/ 0 w 224"/>
              <a:gd name="T7" fmla="*/ 1377840 h 813"/>
              <a:gd name="T8" fmla="*/ 0 w 224"/>
              <a:gd name="T9" fmla="*/ 0 h 8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813">
                <a:moveTo>
                  <a:pt x="0" y="0"/>
                </a:moveTo>
                <a:lnTo>
                  <a:pt x="223" y="0"/>
                </a:lnTo>
                <a:lnTo>
                  <a:pt x="223" y="812"/>
                </a:lnTo>
                <a:lnTo>
                  <a:pt x="0" y="812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7" name="Freeform 20">
            <a:extLst>
              <a:ext uri="{FF2B5EF4-FFF2-40B4-BE49-F238E27FC236}">
                <a16:creationId xmlns:a16="http://schemas.microsoft.com/office/drawing/2014/main" id="{8651C8BC-07E6-0F4B-AA2E-6D74B428F5FC}"/>
              </a:ext>
            </a:extLst>
          </p:cNvPr>
          <p:cNvSpPr>
            <a:spLocks/>
          </p:cNvSpPr>
          <p:nvPr/>
        </p:nvSpPr>
        <p:spPr bwMode="auto">
          <a:xfrm>
            <a:off x="4408488" y="3600450"/>
            <a:ext cx="333375" cy="1666875"/>
          </a:xfrm>
          <a:custGeom>
            <a:avLst/>
            <a:gdLst>
              <a:gd name="T0" fmla="*/ 0 w 221"/>
              <a:gd name="T1" fmla="*/ 0 h 982"/>
              <a:gd name="T2" fmla="*/ 331867 w 221"/>
              <a:gd name="T3" fmla="*/ 0 h 982"/>
              <a:gd name="T4" fmla="*/ 331867 w 221"/>
              <a:gd name="T5" fmla="*/ 1665178 h 982"/>
              <a:gd name="T6" fmla="*/ 0 w 221"/>
              <a:gd name="T7" fmla="*/ 1665178 h 982"/>
              <a:gd name="T8" fmla="*/ 0 w 221"/>
              <a:gd name="T9" fmla="*/ 0 h 9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" h="982">
                <a:moveTo>
                  <a:pt x="0" y="0"/>
                </a:moveTo>
                <a:lnTo>
                  <a:pt x="220" y="0"/>
                </a:lnTo>
                <a:lnTo>
                  <a:pt x="220" y="981"/>
                </a:lnTo>
                <a:lnTo>
                  <a:pt x="0" y="981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8" name="Freeform 21">
            <a:extLst>
              <a:ext uri="{FF2B5EF4-FFF2-40B4-BE49-F238E27FC236}">
                <a16:creationId xmlns:a16="http://schemas.microsoft.com/office/drawing/2014/main" id="{F7CACBA2-C2BD-6646-B27A-BC73C7F71DC6}"/>
              </a:ext>
            </a:extLst>
          </p:cNvPr>
          <p:cNvSpPr>
            <a:spLocks/>
          </p:cNvSpPr>
          <p:nvPr/>
        </p:nvSpPr>
        <p:spPr bwMode="auto">
          <a:xfrm>
            <a:off x="2644775" y="2341563"/>
            <a:ext cx="334963" cy="2925762"/>
          </a:xfrm>
          <a:custGeom>
            <a:avLst/>
            <a:gdLst>
              <a:gd name="T0" fmla="*/ 0 w 221"/>
              <a:gd name="T1" fmla="*/ 0 h 1724"/>
              <a:gd name="T2" fmla="*/ 333447 w 221"/>
              <a:gd name="T3" fmla="*/ 0 h 1724"/>
              <a:gd name="T4" fmla="*/ 333447 w 221"/>
              <a:gd name="T5" fmla="*/ 2924065 h 1724"/>
              <a:gd name="T6" fmla="*/ 0 w 221"/>
              <a:gd name="T7" fmla="*/ 2924065 h 1724"/>
              <a:gd name="T8" fmla="*/ 0 w 221"/>
              <a:gd name="T9" fmla="*/ 0 h 17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" h="1724">
                <a:moveTo>
                  <a:pt x="0" y="0"/>
                </a:moveTo>
                <a:lnTo>
                  <a:pt x="220" y="0"/>
                </a:lnTo>
                <a:lnTo>
                  <a:pt x="220" y="1723"/>
                </a:lnTo>
                <a:lnTo>
                  <a:pt x="0" y="1723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9" name="Freeform 22">
            <a:extLst>
              <a:ext uri="{FF2B5EF4-FFF2-40B4-BE49-F238E27FC236}">
                <a16:creationId xmlns:a16="http://schemas.microsoft.com/office/drawing/2014/main" id="{BD81336A-EDD7-D34C-8CC1-7C2B4D93F0A4}"/>
              </a:ext>
            </a:extLst>
          </p:cNvPr>
          <p:cNvSpPr>
            <a:spLocks/>
          </p:cNvSpPr>
          <p:nvPr/>
        </p:nvSpPr>
        <p:spPr bwMode="auto">
          <a:xfrm>
            <a:off x="3692525" y="3300413"/>
            <a:ext cx="334963" cy="1966912"/>
          </a:xfrm>
          <a:custGeom>
            <a:avLst/>
            <a:gdLst>
              <a:gd name="T0" fmla="*/ 0 w 221"/>
              <a:gd name="T1" fmla="*/ 0 h 1159"/>
              <a:gd name="T2" fmla="*/ 333447 w 221"/>
              <a:gd name="T3" fmla="*/ 0 h 1159"/>
              <a:gd name="T4" fmla="*/ 333447 w 221"/>
              <a:gd name="T5" fmla="*/ 1965215 h 1159"/>
              <a:gd name="T6" fmla="*/ 0 w 221"/>
              <a:gd name="T7" fmla="*/ 1965215 h 1159"/>
              <a:gd name="T8" fmla="*/ 0 w 221"/>
              <a:gd name="T9" fmla="*/ 0 h 1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" h="1159">
                <a:moveTo>
                  <a:pt x="0" y="0"/>
                </a:moveTo>
                <a:lnTo>
                  <a:pt x="220" y="0"/>
                </a:lnTo>
                <a:lnTo>
                  <a:pt x="220" y="1158"/>
                </a:lnTo>
                <a:lnTo>
                  <a:pt x="0" y="1158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90" name="Freeform 23">
            <a:extLst>
              <a:ext uri="{FF2B5EF4-FFF2-40B4-BE49-F238E27FC236}">
                <a16:creationId xmlns:a16="http://schemas.microsoft.com/office/drawing/2014/main" id="{DC969144-6FAB-3C44-98C4-D59ECE9DEC8B}"/>
              </a:ext>
            </a:extLst>
          </p:cNvPr>
          <p:cNvSpPr>
            <a:spLocks/>
          </p:cNvSpPr>
          <p:nvPr/>
        </p:nvSpPr>
        <p:spPr bwMode="auto">
          <a:xfrm>
            <a:off x="4741863" y="2971800"/>
            <a:ext cx="338137" cy="2295525"/>
          </a:xfrm>
          <a:custGeom>
            <a:avLst/>
            <a:gdLst>
              <a:gd name="T0" fmla="*/ 0 w 224"/>
              <a:gd name="T1" fmla="*/ 0 h 1352"/>
              <a:gd name="T2" fmla="*/ 336627 w 224"/>
              <a:gd name="T3" fmla="*/ 0 h 1352"/>
              <a:gd name="T4" fmla="*/ 336627 w 224"/>
              <a:gd name="T5" fmla="*/ 2293827 h 1352"/>
              <a:gd name="T6" fmla="*/ 0 w 224"/>
              <a:gd name="T7" fmla="*/ 2293827 h 1352"/>
              <a:gd name="T8" fmla="*/ 0 w 224"/>
              <a:gd name="T9" fmla="*/ 0 h 1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1352">
                <a:moveTo>
                  <a:pt x="0" y="0"/>
                </a:moveTo>
                <a:lnTo>
                  <a:pt x="223" y="0"/>
                </a:lnTo>
                <a:lnTo>
                  <a:pt x="223" y="1351"/>
                </a:lnTo>
                <a:lnTo>
                  <a:pt x="0" y="1351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3991" name="Group 24">
            <a:extLst>
              <a:ext uri="{FF2B5EF4-FFF2-40B4-BE49-F238E27FC236}">
                <a16:creationId xmlns:a16="http://schemas.microsoft.com/office/drawing/2014/main" id="{191E8892-BCE0-D44A-8D7D-F47556AD2D92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1830388"/>
            <a:ext cx="568325" cy="3603625"/>
            <a:chOff x="847" y="954"/>
            <a:chExt cx="410" cy="2123"/>
          </a:xfrm>
        </p:grpSpPr>
        <p:sp>
          <p:nvSpPr>
            <p:cNvPr id="84012" name="Rectangle 25">
              <a:extLst>
                <a:ext uri="{FF2B5EF4-FFF2-40B4-BE49-F238E27FC236}">
                  <a16:creationId xmlns:a16="http://schemas.microsoft.com/office/drawing/2014/main" id="{6CA03092-8268-A343-8B59-62B946323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2884"/>
              <a:ext cx="32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962" tIns="41275" rIns="80962" bIns="41275">
              <a:spAutoFit/>
            </a:bodyPr>
            <a:lstStyle>
              <a:lvl1pPr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ja-JP" sz="1600">
                  <a:ea typeface="MS PGothic" panose="020B0600070205080204" pitchFamily="34" charset="-128"/>
                </a:rPr>
                <a:t>0%</a:t>
              </a:r>
            </a:p>
          </p:txBody>
        </p:sp>
        <p:sp>
          <p:nvSpPr>
            <p:cNvPr id="84013" name="Rectangle 26">
              <a:extLst>
                <a:ext uri="{FF2B5EF4-FFF2-40B4-BE49-F238E27FC236}">
                  <a16:creationId xmlns:a16="http://schemas.microsoft.com/office/drawing/2014/main" id="{AB2292CA-A88C-104A-B24B-6430A4B54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2497"/>
              <a:ext cx="32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962" tIns="41275" rIns="80962" bIns="41275">
              <a:spAutoFit/>
            </a:bodyPr>
            <a:lstStyle>
              <a:lvl1pPr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ja-JP" sz="1600">
                  <a:ea typeface="MS PGothic" panose="020B0600070205080204" pitchFamily="34" charset="-128"/>
                </a:rPr>
                <a:t>5%</a:t>
              </a:r>
            </a:p>
          </p:txBody>
        </p:sp>
        <p:sp>
          <p:nvSpPr>
            <p:cNvPr id="84014" name="Rectangle 27">
              <a:extLst>
                <a:ext uri="{FF2B5EF4-FFF2-40B4-BE49-F238E27FC236}">
                  <a16:creationId xmlns:a16="http://schemas.microsoft.com/office/drawing/2014/main" id="{597E9F36-CB31-D748-9F96-8D579AF8B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2111"/>
              <a:ext cx="41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962" tIns="41275" rIns="80962" bIns="41275">
              <a:spAutoFit/>
            </a:bodyPr>
            <a:lstStyle>
              <a:lvl1pPr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ja-JP" sz="1600">
                  <a:ea typeface="MS PGothic" panose="020B0600070205080204" pitchFamily="34" charset="-128"/>
                </a:rPr>
                <a:t>10%</a:t>
              </a:r>
            </a:p>
          </p:txBody>
        </p:sp>
        <p:sp>
          <p:nvSpPr>
            <p:cNvPr id="84015" name="Rectangle 28">
              <a:extLst>
                <a:ext uri="{FF2B5EF4-FFF2-40B4-BE49-F238E27FC236}">
                  <a16:creationId xmlns:a16="http://schemas.microsoft.com/office/drawing/2014/main" id="{AF224498-63DA-B440-8F98-3F9FB7434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1726"/>
              <a:ext cx="4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962" tIns="41275" rIns="80962" bIns="41275">
              <a:spAutoFit/>
            </a:bodyPr>
            <a:lstStyle>
              <a:lvl1pPr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ja-JP" sz="1600">
                  <a:ea typeface="MS PGothic" panose="020B0600070205080204" pitchFamily="34" charset="-128"/>
                </a:rPr>
                <a:t>15%</a:t>
              </a:r>
            </a:p>
          </p:txBody>
        </p:sp>
        <p:sp>
          <p:nvSpPr>
            <p:cNvPr id="84016" name="Rectangle 29">
              <a:extLst>
                <a:ext uri="{FF2B5EF4-FFF2-40B4-BE49-F238E27FC236}">
                  <a16:creationId xmlns:a16="http://schemas.microsoft.com/office/drawing/2014/main" id="{8793F32C-C2D1-944B-982A-F4A41BD29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1340"/>
              <a:ext cx="41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962" tIns="41275" rIns="80962" bIns="41275">
              <a:spAutoFit/>
            </a:bodyPr>
            <a:lstStyle>
              <a:lvl1pPr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ja-JP" sz="1600">
                  <a:ea typeface="MS PGothic" panose="020B0600070205080204" pitchFamily="34" charset="-128"/>
                </a:rPr>
                <a:t>20%</a:t>
              </a:r>
            </a:p>
          </p:txBody>
        </p:sp>
        <p:sp>
          <p:nvSpPr>
            <p:cNvPr id="84017" name="Rectangle 30">
              <a:extLst>
                <a:ext uri="{FF2B5EF4-FFF2-40B4-BE49-F238E27FC236}">
                  <a16:creationId xmlns:a16="http://schemas.microsoft.com/office/drawing/2014/main" id="{663EF3A0-A1C9-C549-A00D-2E8916EC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954"/>
              <a:ext cx="41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962" tIns="41275" rIns="80962" bIns="41275">
              <a:spAutoFit/>
            </a:bodyPr>
            <a:lstStyle>
              <a:lvl1pPr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85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85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ja-JP" sz="1600">
                  <a:ea typeface="MS PGothic" panose="020B0600070205080204" pitchFamily="34" charset="-128"/>
                </a:rPr>
                <a:t>25%</a:t>
              </a:r>
            </a:p>
          </p:txBody>
        </p:sp>
      </p:grpSp>
      <p:sp>
        <p:nvSpPr>
          <p:cNvPr id="177183" name="Rectangle 31">
            <a:extLst>
              <a:ext uri="{FF2B5EF4-FFF2-40B4-BE49-F238E27FC236}">
                <a16:creationId xmlns:a16="http://schemas.microsoft.com/office/drawing/2014/main" id="{F27CBC7B-DF9A-2E4D-8CB5-00A122F3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1711325"/>
            <a:ext cx="69056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7988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3963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538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07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79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1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3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22%</a:t>
            </a: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  <a:ea typeface="MS PGothic" panose="020B0600070205080204" pitchFamily="34" charset="-128"/>
              </a:rPr>
              <a:t></a:t>
            </a:r>
          </a:p>
        </p:txBody>
      </p:sp>
      <p:sp>
        <p:nvSpPr>
          <p:cNvPr id="83993" name="Freeform 32">
            <a:extLst>
              <a:ext uri="{FF2B5EF4-FFF2-40B4-BE49-F238E27FC236}">
                <a16:creationId xmlns:a16="http://schemas.microsoft.com/office/drawing/2014/main" id="{DF56B54E-B450-1D43-A2F0-4D9FB7AECCB4}"/>
              </a:ext>
            </a:extLst>
          </p:cNvPr>
          <p:cNvSpPr>
            <a:spLocks/>
          </p:cNvSpPr>
          <p:nvPr/>
        </p:nvSpPr>
        <p:spPr bwMode="auto">
          <a:xfrm>
            <a:off x="2478088" y="2181225"/>
            <a:ext cx="325437" cy="111125"/>
          </a:xfrm>
          <a:custGeom>
            <a:avLst/>
            <a:gdLst>
              <a:gd name="T0" fmla="*/ 323930 w 216"/>
              <a:gd name="T1" fmla="*/ 109415 h 65"/>
              <a:gd name="T2" fmla="*/ 323930 w 216"/>
              <a:gd name="T3" fmla="*/ 0 h 65"/>
              <a:gd name="T4" fmla="*/ 0 w 216"/>
              <a:gd name="T5" fmla="*/ 0 h 65"/>
              <a:gd name="T6" fmla="*/ 0 w 216"/>
              <a:gd name="T7" fmla="*/ 109415 h 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65">
                <a:moveTo>
                  <a:pt x="215" y="64"/>
                </a:moveTo>
                <a:lnTo>
                  <a:pt x="215" y="0"/>
                </a:lnTo>
                <a:lnTo>
                  <a:pt x="0" y="0"/>
                </a:lnTo>
                <a:lnTo>
                  <a:pt x="0" y="6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7185" name="Rectangle 33">
            <a:extLst>
              <a:ext uri="{FF2B5EF4-FFF2-40B4-BE49-F238E27FC236}">
                <a16:creationId xmlns:a16="http://schemas.microsoft.com/office/drawing/2014/main" id="{306600D7-8476-D34A-8228-9483F71DF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2660650"/>
            <a:ext cx="69056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7988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3963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538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07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79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1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3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29%</a:t>
            </a: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  <a:ea typeface="MS PGothic" panose="020B0600070205080204" pitchFamily="34" charset="-128"/>
              </a:rPr>
              <a:t></a:t>
            </a:r>
          </a:p>
        </p:txBody>
      </p:sp>
      <p:sp>
        <p:nvSpPr>
          <p:cNvPr id="83995" name="Freeform 34">
            <a:extLst>
              <a:ext uri="{FF2B5EF4-FFF2-40B4-BE49-F238E27FC236}">
                <a16:creationId xmlns:a16="http://schemas.microsoft.com/office/drawing/2014/main" id="{DEA02E09-B599-F54B-AF9C-2724DDD562E7}"/>
              </a:ext>
            </a:extLst>
          </p:cNvPr>
          <p:cNvSpPr>
            <a:spLocks/>
          </p:cNvSpPr>
          <p:nvPr/>
        </p:nvSpPr>
        <p:spPr bwMode="auto">
          <a:xfrm>
            <a:off x="3527425" y="3132138"/>
            <a:ext cx="328613" cy="111125"/>
          </a:xfrm>
          <a:custGeom>
            <a:avLst/>
            <a:gdLst>
              <a:gd name="T0" fmla="*/ 327106 w 218"/>
              <a:gd name="T1" fmla="*/ 109441 h 66"/>
              <a:gd name="T2" fmla="*/ 327106 w 218"/>
              <a:gd name="T3" fmla="*/ 0 h 66"/>
              <a:gd name="T4" fmla="*/ 0 w 218"/>
              <a:gd name="T5" fmla="*/ 0 h 66"/>
              <a:gd name="T6" fmla="*/ 0 w 218"/>
              <a:gd name="T7" fmla="*/ 109441 h 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8" h="66">
                <a:moveTo>
                  <a:pt x="217" y="65"/>
                </a:moveTo>
                <a:lnTo>
                  <a:pt x="217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7187" name="Rectangle 35">
            <a:extLst>
              <a:ext uri="{FF2B5EF4-FFF2-40B4-BE49-F238E27FC236}">
                <a16:creationId xmlns:a16="http://schemas.microsoft.com/office/drawing/2014/main" id="{2D157B5D-720B-E247-B759-A073D2639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2295525"/>
            <a:ext cx="6905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7988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3963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538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07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79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1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3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25%</a:t>
            </a: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  <a:ea typeface="MS PGothic" panose="020B0600070205080204" pitchFamily="34" charset="-128"/>
              </a:rPr>
              <a:t></a:t>
            </a:r>
          </a:p>
        </p:txBody>
      </p:sp>
      <p:sp>
        <p:nvSpPr>
          <p:cNvPr id="83997" name="Freeform 36">
            <a:extLst>
              <a:ext uri="{FF2B5EF4-FFF2-40B4-BE49-F238E27FC236}">
                <a16:creationId xmlns:a16="http://schemas.microsoft.com/office/drawing/2014/main" id="{6611689B-5C37-9D44-82E8-D360B08246DF}"/>
              </a:ext>
            </a:extLst>
          </p:cNvPr>
          <p:cNvSpPr>
            <a:spLocks/>
          </p:cNvSpPr>
          <p:nvPr/>
        </p:nvSpPr>
        <p:spPr bwMode="auto">
          <a:xfrm>
            <a:off x="4578350" y="2765425"/>
            <a:ext cx="325438" cy="114300"/>
          </a:xfrm>
          <a:custGeom>
            <a:avLst/>
            <a:gdLst>
              <a:gd name="T0" fmla="*/ 323931 w 216"/>
              <a:gd name="T1" fmla="*/ 112594 h 67"/>
              <a:gd name="T2" fmla="*/ 323931 w 216"/>
              <a:gd name="T3" fmla="*/ 0 h 67"/>
              <a:gd name="T4" fmla="*/ 0 w 216"/>
              <a:gd name="T5" fmla="*/ 0 h 67"/>
              <a:gd name="T6" fmla="*/ 0 w 216"/>
              <a:gd name="T7" fmla="*/ 112594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67">
                <a:moveTo>
                  <a:pt x="215" y="66"/>
                </a:moveTo>
                <a:lnTo>
                  <a:pt x="215" y="0"/>
                </a:lnTo>
                <a:lnTo>
                  <a:pt x="0" y="0"/>
                </a:lnTo>
                <a:lnTo>
                  <a:pt x="0" y="6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7189" name="Rectangle 37">
            <a:extLst>
              <a:ext uri="{FF2B5EF4-FFF2-40B4-BE49-F238E27FC236}">
                <a16:creationId xmlns:a16="http://schemas.microsoft.com/office/drawing/2014/main" id="{206004A3-03CB-784A-B6BB-53CFD1D1F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263" y="3074988"/>
            <a:ext cx="69056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7988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3963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538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07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79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1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3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25%</a:t>
            </a: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  <a:ea typeface="MS PGothic" panose="020B0600070205080204" pitchFamily="34" charset="-128"/>
              </a:rPr>
              <a:t></a:t>
            </a:r>
          </a:p>
        </p:txBody>
      </p:sp>
      <p:sp>
        <p:nvSpPr>
          <p:cNvPr id="83999" name="Freeform 38">
            <a:extLst>
              <a:ext uri="{FF2B5EF4-FFF2-40B4-BE49-F238E27FC236}">
                <a16:creationId xmlns:a16="http://schemas.microsoft.com/office/drawing/2014/main" id="{F7556625-D7F1-6F4B-8071-AC6A231F2B8A}"/>
              </a:ext>
            </a:extLst>
          </p:cNvPr>
          <p:cNvSpPr>
            <a:spLocks/>
          </p:cNvSpPr>
          <p:nvPr/>
        </p:nvSpPr>
        <p:spPr bwMode="auto">
          <a:xfrm>
            <a:off x="7659688" y="3544888"/>
            <a:ext cx="325437" cy="114300"/>
          </a:xfrm>
          <a:custGeom>
            <a:avLst/>
            <a:gdLst>
              <a:gd name="T0" fmla="*/ 323930 w 216"/>
              <a:gd name="T1" fmla="*/ 112619 h 68"/>
              <a:gd name="T2" fmla="*/ 323930 w 216"/>
              <a:gd name="T3" fmla="*/ 0 h 68"/>
              <a:gd name="T4" fmla="*/ 0 w 216"/>
              <a:gd name="T5" fmla="*/ 0 h 68"/>
              <a:gd name="T6" fmla="*/ 0 w 216"/>
              <a:gd name="T7" fmla="*/ 112619 h 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68">
                <a:moveTo>
                  <a:pt x="215" y="67"/>
                </a:moveTo>
                <a:lnTo>
                  <a:pt x="215" y="0"/>
                </a:lnTo>
                <a:lnTo>
                  <a:pt x="0" y="0"/>
                </a:lnTo>
                <a:lnTo>
                  <a:pt x="0" y="6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7191" name="Rectangle 39">
            <a:extLst>
              <a:ext uri="{FF2B5EF4-FFF2-40B4-BE49-F238E27FC236}">
                <a16:creationId xmlns:a16="http://schemas.microsoft.com/office/drawing/2014/main" id="{56305A81-C4C8-9F4F-9682-B9706344A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8" y="2786063"/>
            <a:ext cx="69056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7988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3963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538" defTabSz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07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79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1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338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27%</a:t>
            </a:r>
            <a:r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  <a:ea typeface="MS PGothic" panose="020B0600070205080204" pitchFamily="34" charset="-128"/>
              </a:rPr>
              <a:t></a:t>
            </a:r>
          </a:p>
        </p:txBody>
      </p:sp>
      <p:sp>
        <p:nvSpPr>
          <p:cNvPr id="84001" name="Freeform 40">
            <a:extLst>
              <a:ext uri="{FF2B5EF4-FFF2-40B4-BE49-F238E27FC236}">
                <a16:creationId xmlns:a16="http://schemas.microsoft.com/office/drawing/2014/main" id="{B99E5782-FDF1-F64D-B0A7-A3D26EBC96D3}"/>
              </a:ext>
            </a:extLst>
          </p:cNvPr>
          <p:cNvSpPr>
            <a:spLocks/>
          </p:cNvSpPr>
          <p:nvPr/>
        </p:nvSpPr>
        <p:spPr bwMode="auto">
          <a:xfrm>
            <a:off x="6677025" y="3255963"/>
            <a:ext cx="325438" cy="114300"/>
          </a:xfrm>
          <a:custGeom>
            <a:avLst/>
            <a:gdLst>
              <a:gd name="T0" fmla="*/ 323931 w 216"/>
              <a:gd name="T1" fmla="*/ 112594 h 67"/>
              <a:gd name="T2" fmla="*/ 323931 w 216"/>
              <a:gd name="T3" fmla="*/ 0 h 67"/>
              <a:gd name="T4" fmla="*/ 0 w 216"/>
              <a:gd name="T5" fmla="*/ 0 h 67"/>
              <a:gd name="T6" fmla="*/ 0 w 216"/>
              <a:gd name="T7" fmla="*/ 112594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67">
                <a:moveTo>
                  <a:pt x="215" y="66"/>
                </a:moveTo>
                <a:lnTo>
                  <a:pt x="215" y="0"/>
                </a:lnTo>
                <a:lnTo>
                  <a:pt x="0" y="0"/>
                </a:lnTo>
                <a:lnTo>
                  <a:pt x="0" y="6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4002" name="Line 41">
            <a:extLst>
              <a:ext uri="{FF2B5EF4-FFF2-40B4-BE49-F238E27FC236}">
                <a16:creationId xmlns:a16="http://schemas.microsoft.com/office/drawing/2014/main" id="{641626ED-B231-EB4E-882C-F36831487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3275" y="2678113"/>
            <a:ext cx="63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4003" name="Line 42">
            <a:extLst>
              <a:ext uri="{FF2B5EF4-FFF2-40B4-BE49-F238E27FC236}">
                <a16:creationId xmlns:a16="http://schemas.microsoft.com/office/drawing/2014/main" id="{F3F08FFC-D2FF-A34E-B19F-C447FAC3E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3275" y="3338513"/>
            <a:ext cx="63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4004" name="Line 43">
            <a:extLst>
              <a:ext uri="{FF2B5EF4-FFF2-40B4-BE49-F238E27FC236}">
                <a16:creationId xmlns:a16="http://schemas.microsoft.com/office/drawing/2014/main" id="{6391D70A-945C-724F-8C1B-4637BF065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3275" y="3998913"/>
            <a:ext cx="63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4005" name="Line 44">
            <a:extLst>
              <a:ext uri="{FF2B5EF4-FFF2-40B4-BE49-F238E27FC236}">
                <a16:creationId xmlns:a16="http://schemas.microsoft.com/office/drawing/2014/main" id="{7556F3CD-7A54-6A45-B443-7DF9BCC07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3275" y="4660900"/>
            <a:ext cx="63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4006" name="Rectangle 45">
            <a:extLst>
              <a:ext uri="{FF2B5EF4-FFF2-40B4-BE49-F238E27FC236}">
                <a16:creationId xmlns:a16="http://schemas.microsoft.com/office/drawing/2014/main" id="{A69968C4-2B3B-DA40-9348-15C8FEE35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5313363"/>
            <a:ext cx="9969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88" tIns="52388" rIns="103188" bIns="52388">
            <a:spAutoFit/>
          </a:bodyPr>
          <a:lstStyle>
            <a:lvl1pPr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25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25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ja-JP" sz="1600" b="1">
                <a:ea typeface="MS PGothic" panose="020B0600070205080204" pitchFamily="34" charset="-128"/>
              </a:rPr>
              <a:t>All</a:t>
            </a:r>
            <a:br>
              <a:rPr lang="en-US" altLang="ja-JP" sz="1600" b="1">
                <a:ea typeface="MS PGothic" panose="020B0600070205080204" pitchFamily="34" charset="-128"/>
              </a:rPr>
            </a:br>
            <a:r>
              <a:rPr lang="en-US" altLang="ja-JP" sz="1600" b="1">
                <a:ea typeface="MS PGothic" panose="020B0600070205080204" pitchFamily="34" charset="-128"/>
              </a:rPr>
              <a:t>Patients</a:t>
            </a:r>
          </a:p>
        </p:txBody>
      </p:sp>
      <p:sp>
        <p:nvSpPr>
          <p:cNvPr id="84007" name="Freeform 46">
            <a:extLst>
              <a:ext uri="{FF2B5EF4-FFF2-40B4-BE49-F238E27FC236}">
                <a16:creationId xmlns:a16="http://schemas.microsoft.com/office/drawing/2014/main" id="{76E0EF85-3827-1E4F-8987-403788BBC3DD}"/>
              </a:ext>
            </a:extLst>
          </p:cNvPr>
          <p:cNvSpPr>
            <a:spLocks/>
          </p:cNvSpPr>
          <p:nvPr/>
        </p:nvSpPr>
        <p:spPr bwMode="auto">
          <a:xfrm>
            <a:off x="7566025" y="4032250"/>
            <a:ext cx="339725" cy="1235075"/>
          </a:xfrm>
          <a:custGeom>
            <a:avLst/>
            <a:gdLst>
              <a:gd name="T0" fmla="*/ 0 w 225"/>
              <a:gd name="T1" fmla="*/ 0 h 728"/>
              <a:gd name="T2" fmla="*/ 338215 w 225"/>
              <a:gd name="T3" fmla="*/ 0 h 728"/>
              <a:gd name="T4" fmla="*/ 338215 w 225"/>
              <a:gd name="T5" fmla="*/ 1233378 h 728"/>
              <a:gd name="T6" fmla="*/ 0 w 225"/>
              <a:gd name="T7" fmla="*/ 1233378 h 728"/>
              <a:gd name="T8" fmla="*/ 0 w 225"/>
              <a:gd name="T9" fmla="*/ 0 h 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" h="728">
                <a:moveTo>
                  <a:pt x="0" y="0"/>
                </a:moveTo>
                <a:lnTo>
                  <a:pt x="224" y="0"/>
                </a:lnTo>
                <a:lnTo>
                  <a:pt x="224" y="727"/>
                </a:lnTo>
                <a:lnTo>
                  <a:pt x="0" y="727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4008" name="Freeform 47">
            <a:extLst>
              <a:ext uri="{FF2B5EF4-FFF2-40B4-BE49-F238E27FC236}">
                <a16:creationId xmlns:a16="http://schemas.microsoft.com/office/drawing/2014/main" id="{8B532991-559C-774B-B4EB-946E00A9092D}"/>
              </a:ext>
            </a:extLst>
          </p:cNvPr>
          <p:cNvSpPr>
            <a:spLocks/>
          </p:cNvSpPr>
          <p:nvPr/>
        </p:nvSpPr>
        <p:spPr bwMode="auto">
          <a:xfrm>
            <a:off x="7904163" y="3727450"/>
            <a:ext cx="333375" cy="1539875"/>
          </a:xfrm>
          <a:custGeom>
            <a:avLst/>
            <a:gdLst>
              <a:gd name="T0" fmla="*/ 0 w 221"/>
              <a:gd name="T1" fmla="*/ 0 h 907"/>
              <a:gd name="T2" fmla="*/ 331867 w 221"/>
              <a:gd name="T3" fmla="*/ 0 h 907"/>
              <a:gd name="T4" fmla="*/ 331867 w 221"/>
              <a:gd name="T5" fmla="*/ 1538177 h 907"/>
              <a:gd name="T6" fmla="*/ 0 w 221"/>
              <a:gd name="T7" fmla="*/ 1538177 h 907"/>
              <a:gd name="T8" fmla="*/ 0 w 221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" h="907">
                <a:moveTo>
                  <a:pt x="0" y="0"/>
                </a:moveTo>
                <a:lnTo>
                  <a:pt x="220" y="0"/>
                </a:lnTo>
                <a:lnTo>
                  <a:pt x="220" y="906"/>
                </a:lnTo>
                <a:lnTo>
                  <a:pt x="0" y="906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4009" name="Freeform 48">
            <a:extLst>
              <a:ext uri="{FF2B5EF4-FFF2-40B4-BE49-F238E27FC236}">
                <a16:creationId xmlns:a16="http://schemas.microsoft.com/office/drawing/2014/main" id="{3E649725-1D0B-514E-BE40-2E4D7656C95E}"/>
              </a:ext>
            </a:extLst>
          </p:cNvPr>
          <p:cNvSpPr>
            <a:spLocks/>
          </p:cNvSpPr>
          <p:nvPr/>
        </p:nvSpPr>
        <p:spPr bwMode="auto">
          <a:xfrm>
            <a:off x="2052638" y="2016125"/>
            <a:ext cx="6354762" cy="3263900"/>
          </a:xfrm>
          <a:custGeom>
            <a:avLst/>
            <a:gdLst>
              <a:gd name="T0" fmla="*/ 117765 w 4209"/>
              <a:gd name="T1" fmla="*/ 0 h 1922"/>
              <a:gd name="T2" fmla="*/ 0 w 4209"/>
              <a:gd name="T3" fmla="*/ 0 h 1922"/>
              <a:gd name="T4" fmla="*/ 0 w 4209"/>
              <a:gd name="T5" fmla="*/ 3262202 h 1922"/>
              <a:gd name="T6" fmla="*/ 6353252 w 4209"/>
              <a:gd name="T7" fmla="*/ 3262202 h 1922"/>
              <a:gd name="T8" fmla="*/ 6353252 w 4209"/>
              <a:gd name="T9" fmla="*/ 3094082 h 19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09" h="1922">
                <a:moveTo>
                  <a:pt x="78" y="0"/>
                </a:moveTo>
                <a:lnTo>
                  <a:pt x="0" y="0"/>
                </a:lnTo>
                <a:lnTo>
                  <a:pt x="0" y="1921"/>
                </a:lnTo>
                <a:lnTo>
                  <a:pt x="4208" y="1921"/>
                </a:lnTo>
                <a:lnTo>
                  <a:pt x="4208" y="1822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4010" name="Text Box 49">
            <a:extLst>
              <a:ext uri="{FF2B5EF4-FFF2-40B4-BE49-F238E27FC236}">
                <a16:creationId xmlns:a16="http://schemas.microsoft.com/office/drawing/2014/main" id="{06BE65A7-0891-F24B-B971-93F8F7BF0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6454775"/>
            <a:ext cx="6572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ja-JP" sz="800">
                <a:solidFill>
                  <a:srgbClr val="000000"/>
                </a:solidFill>
                <a:ea typeface="MS PGothic" panose="020B0600070205080204" pitchFamily="34" charset="-128"/>
              </a:rPr>
              <a:t>3PLA012c</a:t>
            </a:r>
            <a:endParaRPr lang="en-US" altLang="ja-JP" sz="8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84011" name="Rectangle 50">
            <a:extLst>
              <a:ext uri="{FF2B5EF4-FFF2-40B4-BE49-F238E27FC236}">
                <a16:creationId xmlns:a16="http://schemas.microsoft.com/office/drawing/2014/main" id="{2E2AC8FC-6F7C-5843-AAAE-067E9D4EB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296863"/>
            <a:ext cx="9253537" cy="9001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2800" dirty="0">
                <a:ea typeface="MS PGothic" panose="020B0600070205080204" pitchFamily="34" charset="-128"/>
              </a:rPr>
              <a:t>Efficacy of Aspirin in Prevention</a:t>
            </a:r>
            <a:br>
              <a:rPr lang="en-US" altLang="ja-JP" sz="2800" dirty="0">
                <a:ea typeface="MS PGothic" panose="020B0600070205080204" pitchFamily="34" charset="-128"/>
              </a:rPr>
            </a:br>
            <a:r>
              <a:rPr lang="en-US" altLang="ja-JP" sz="2800" dirty="0">
                <a:ea typeface="MS PGothic" panose="020B0600070205080204" pitchFamily="34" charset="-128"/>
              </a:rPr>
              <a:t>of  Ischemic Events average dosage 75-150 mg </a:t>
            </a:r>
            <a:br>
              <a:rPr lang="en-US" altLang="ja-JP" sz="2800" dirty="0">
                <a:ea typeface="MS PGothic" panose="020B0600070205080204" pitchFamily="34" charset="-128"/>
              </a:rPr>
            </a:br>
            <a:r>
              <a:rPr lang="en-US" altLang="ja-JP" sz="2800" dirty="0">
                <a:ea typeface="MS PGothic" panose="020B0600070205080204" pitchFamily="34" charset="-128"/>
              </a:rPr>
              <a:t>(SALT comparable results at 75 mg)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7BCB91-FB50-2949-ACB4-D0B4088EDDD0}"/>
              </a:ext>
            </a:extLst>
          </p:cNvPr>
          <p:cNvSpPr txBox="1"/>
          <p:nvPr/>
        </p:nvSpPr>
        <p:spPr>
          <a:xfrm>
            <a:off x="71438" y="6000768"/>
            <a:ext cx="874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CAST e IST (2000): nelle prime 48 ore riduce il rischio di recidiva di </a:t>
            </a:r>
            <a:r>
              <a:rPr lang="it-IT" dirty="0" err="1"/>
              <a:t>stroke</a:t>
            </a:r>
            <a:r>
              <a:rPr lang="it-IT" dirty="0"/>
              <a:t> del 30% per 2-4 settimane di trattamento ( anche nei lacunari)</a:t>
            </a:r>
            <a:r>
              <a:rPr lang="en-US" dirty="0"/>
              <a:t> -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0623912"/>
      </p:ext>
    </p:extLst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47FF0313-60B7-DB4E-8616-72E5AA3D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6350"/>
            <a:ext cx="80962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it-IT" sz="4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Dosaggio  Aspirina: </a:t>
            </a:r>
            <a:br>
              <a:rPr lang="en-US" altLang="it-IT" sz="4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it-IT" sz="4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confronto indiretto</a:t>
            </a:r>
            <a:r>
              <a:rPr lang="en-US" altLang="it-IT" sz="44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249736B1-2A9E-1849-AE19-B1C7E3D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98600"/>
            <a:ext cx="8683625" cy="431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23938" algn="ctr"/>
                <a:tab pos="3546475" algn="ctr"/>
                <a:tab pos="5546725" algn="ctr"/>
                <a:tab pos="6854825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23938" algn="ctr"/>
                <a:tab pos="3546475" algn="ctr"/>
                <a:tab pos="5546725" algn="ctr"/>
                <a:tab pos="6854825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23938" algn="ctr"/>
                <a:tab pos="3546475" algn="ctr"/>
                <a:tab pos="5546725" algn="ctr"/>
                <a:tab pos="6854825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23938" algn="ctr"/>
                <a:tab pos="3546475" algn="ctr"/>
                <a:tab pos="5546725" algn="ctr"/>
                <a:tab pos="6854825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23938" algn="ctr"/>
                <a:tab pos="3546475" algn="ctr"/>
                <a:tab pos="5546725" algn="ctr"/>
                <a:tab pos="6854825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23938" algn="ctr"/>
                <a:tab pos="3546475" algn="ctr"/>
                <a:tab pos="5546725" algn="ctr"/>
                <a:tab pos="6854825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23938" algn="ctr"/>
                <a:tab pos="3546475" algn="ctr"/>
                <a:tab pos="5546725" algn="ctr"/>
                <a:tab pos="6854825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23938" algn="ctr"/>
                <a:tab pos="3546475" algn="ctr"/>
                <a:tab pos="5546725" algn="ctr"/>
                <a:tab pos="6854825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23938" algn="ctr"/>
                <a:tab pos="3546475" algn="ctr"/>
                <a:tab pos="5546725" algn="ctr"/>
                <a:tab pos="6854825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it-IT" sz="2400" b="1" dirty="0">
                <a:solidFill>
                  <a:srgbClr val="00FFFF"/>
                </a:solidFill>
              </a:rPr>
              <a:t>	</a:t>
            </a:r>
            <a:r>
              <a:rPr lang="en-US" altLang="it-IT" sz="2400" b="1" dirty="0">
                <a:solidFill>
                  <a:schemeClr val="tx1"/>
                </a:solidFill>
              </a:rPr>
              <a:t>		% Reduction </a:t>
            </a:r>
            <a:br>
              <a:rPr lang="en-US" altLang="it-IT" sz="2400" b="1" dirty="0">
                <a:solidFill>
                  <a:schemeClr val="tx1"/>
                </a:solidFill>
              </a:rPr>
            </a:br>
            <a:r>
              <a:rPr lang="en-US" altLang="it-IT" sz="2400" b="1" dirty="0">
                <a:solidFill>
                  <a:schemeClr val="tx1"/>
                </a:solidFill>
              </a:rPr>
              <a:t>Regimen	No Trials	(SE) 	3</a:t>
            </a:r>
            <a:r>
              <a:rPr lang="en-US" altLang="it-IT" sz="2400" b="1" i="1" dirty="0">
                <a:solidFill>
                  <a:schemeClr val="tx1"/>
                </a:solidFill>
              </a:rPr>
              <a:t>P</a:t>
            </a:r>
            <a:r>
              <a:rPr lang="en-US" altLang="it-IT" sz="2400" b="1" dirty="0">
                <a:solidFill>
                  <a:schemeClr val="tx1"/>
                </a:solidFill>
              </a:rPr>
              <a:t> value</a:t>
            </a:r>
          </a:p>
          <a:p>
            <a:pPr>
              <a:spcBef>
                <a:spcPts val="2400"/>
              </a:spcBef>
              <a:buClrTx/>
              <a:buFontTx/>
              <a:buNone/>
            </a:pPr>
            <a:r>
              <a:rPr lang="en-US" altLang="it-IT" sz="2400" dirty="0">
                <a:solidFill>
                  <a:schemeClr val="tx1"/>
                </a:solidFill>
              </a:rPr>
              <a:t>Aspirin Alone (mg)</a:t>
            </a:r>
          </a:p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it-IT" sz="2400" b="1" dirty="0">
                <a:solidFill>
                  <a:schemeClr val="tx1"/>
                </a:solidFill>
              </a:rPr>
              <a:t>	</a:t>
            </a:r>
            <a:r>
              <a:rPr lang="en-US" altLang="it-IT" sz="2400" dirty="0">
                <a:solidFill>
                  <a:schemeClr val="tx1"/>
                </a:solidFill>
              </a:rPr>
              <a:t>500-1500	34	19 (3)	&lt;0.00001</a:t>
            </a:r>
          </a:p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it-IT" sz="2400" b="1" dirty="0">
                <a:solidFill>
                  <a:schemeClr val="tx1"/>
                </a:solidFill>
              </a:rPr>
              <a:t>	</a:t>
            </a:r>
            <a:r>
              <a:rPr lang="en-US" altLang="it-IT" sz="2400" dirty="0">
                <a:solidFill>
                  <a:schemeClr val="tx1"/>
                </a:solidFill>
              </a:rPr>
              <a:t>160-325	19	26 (3)	&lt;0.00001</a:t>
            </a:r>
          </a:p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it-IT" sz="2400" dirty="0">
                <a:solidFill>
                  <a:schemeClr val="tx1"/>
                </a:solidFill>
              </a:rPr>
              <a:t>	75-   150	12	32 (6)	&lt;0.0001</a:t>
            </a:r>
          </a:p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it-IT" sz="2400" dirty="0">
                <a:solidFill>
                  <a:schemeClr val="tx1"/>
                </a:solidFill>
              </a:rPr>
              <a:t>	&lt;75	                                    3  	13 (8)	NS</a:t>
            </a:r>
          </a:p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it-IT" sz="2400" dirty="0">
                <a:solidFill>
                  <a:schemeClr val="tx1"/>
                </a:solidFill>
              </a:rPr>
              <a:t>Total		68	23 (2)	&lt;0.0001</a:t>
            </a:r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205ECFD3-9D2F-CA40-9851-448EBD1D0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3" y="2420938"/>
            <a:ext cx="8039100" cy="1587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7654" name="Group 5">
            <a:extLst>
              <a:ext uri="{FF2B5EF4-FFF2-40B4-BE49-F238E27FC236}">
                <a16:creationId xmlns:a16="http://schemas.microsoft.com/office/drawing/2014/main" id="{EF8A29D1-1DF2-8F4D-B097-F52D005B3429}"/>
              </a:ext>
            </a:extLst>
          </p:cNvPr>
          <p:cNvGrpSpPr>
            <a:grpSpLocks/>
          </p:cNvGrpSpPr>
          <p:nvPr/>
        </p:nvGrpSpPr>
        <p:grpSpPr bwMode="auto">
          <a:xfrm>
            <a:off x="461963" y="1392238"/>
            <a:ext cx="8172450" cy="4405312"/>
            <a:chOff x="291" y="877"/>
            <a:chExt cx="5148" cy="2775"/>
          </a:xfrm>
        </p:grpSpPr>
        <p:sp>
          <p:nvSpPr>
            <p:cNvPr id="27657" name="Line 6">
              <a:extLst>
                <a:ext uri="{FF2B5EF4-FFF2-40B4-BE49-F238E27FC236}">
                  <a16:creationId xmlns:a16="http://schemas.microsoft.com/office/drawing/2014/main" id="{BEEF73F2-C487-8948-B06E-B35585D7A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877"/>
              <a:ext cx="5148" cy="0"/>
            </a:xfrm>
            <a:prstGeom prst="line">
              <a:avLst/>
            </a:prstGeom>
            <a:noFill/>
            <a:ln w="507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58" name="Line 7">
              <a:extLst>
                <a:ext uri="{FF2B5EF4-FFF2-40B4-BE49-F238E27FC236}">
                  <a16:creationId xmlns:a16="http://schemas.microsoft.com/office/drawing/2014/main" id="{B75837D5-6518-A340-A061-D6262F981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3653"/>
              <a:ext cx="5148" cy="0"/>
            </a:xfrm>
            <a:prstGeom prst="line">
              <a:avLst/>
            </a:prstGeom>
            <a:noFill/>
            <a:ln w="507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368" name="Rectangle 8">
            <a:extLst>
              <a:ext uri="{FF2B5EF4-FFF2-40B4-BE49-F238E27FC236}">
                <a16:creationId xmlns:a16="http://schemas.microsoft.com/office/drawing/2014/main" id="{82B28B00-3765-5041-B20D-602B10744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6535738"/>
            <a:ext cx="2444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SzPct val="70000"/>
              <a:defRPr/>
            </a:pPr>
            <a:r>
              <a:rPr lang="en-US" altLang="it-IT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</a:rPr>
              <a:t>.</a:t>
            </a:r>
          </a:p>
        </p:txBody>
      </p:sp>
      <p:sp>
        <p:nvSpPr>
          <p:cNvPr id="27656" name="Rectangle 9">
            <a:extLst>
              <a:ext uri="{FF2B5EF4-FFF2-40B4-BE49-F238E27FC236}">
                <a16:creationId xmlns:a16="http://schemas.microsoft.com/office/drawing/2014/main" id="{57FB1A0F-AA8F-2543-BC1C-F9F573ABB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72206"/>
            <a:ext cx="52578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it-IT" sz="1600" i="1" dirty="0" err="1">
                <a:solidFill>
                  <a:schemeClr val="tx1"/>
                </a:solidFill>
              </a:rPr>
              <a:t>AntiThrombotic</a:t>
            </a:r>
            <a:r>
              <a:rPr lang="en-US" altLang="it-IT" sz="1600" i="1" dirty="0">
                <a:solidFill>
                  <a:schemeClr val="tx1"/>
                </a:solidFill>
              </a:rPr>
              <a:t>  Trialists Collaboration. Lancet, 2002</a:t>
            </a:r>
          </a:p>
        </p:txBody>
      </p:sp>
    </p:spTree>
    <p:extLst>
      <p:ext uri="{BB962C8B-B14F-4D97-AF65-F5344CB8AC3E}">
        <p14:creationId xmlns:p14="http://schemas.microsoft.com/office/powerpoint/2010/main" val="889235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3640" cy="6725880"/>
          </a:xfrm>
          <a:prstGeom prst="rect">
            <a:avLst/>
          </a:prstGeom>
          <a:ln w="9360"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71280" y="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400" b="1" strike="noStrike" spc="-1">
                <a:solidFill>
                  <a:srgbClr val="0070C0"/>
                </a:solidFill>
                <a:latin typeface="BatangChe"/>
                <a:ea typeface="BatangChe"/>
              </a:rPr>
              <a:t>Ictus lacunare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F65AF132-BD16-ED4F-AC27-DC805B912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POSSIBILI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sz="2800" dirty="0">
                <a:solidFill>
                  <a:schemeClr val="tx1"/>
                </a:solidFill>
              </a:rPr>
              <a:t>CAUSE DI RECIDIVA DI ICTUS IN CORSO DI TERAPIA CON ASA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01143FE-12A2-C141-827E-F4EFB8826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857875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/>
              <a:t>PATOGENESI NON ATEROTROMBOTICA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/>
              <a:t>            (ictus embolico, </a:t>
            </a:r>
            <a:r>
              <a:rPr lang="it-IT" altLang="it-IT" sz="2000" dirty="0" err="1"/>
              <a:t>arterite,ipercoagulabilità</a:t>
            </a:r>
            <a:r>
              <a:rPr lang="it-IT" altLang="it-IT" sz="2000" dirty="0"/>
              <a:t>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000" dirty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/>
              <a:t>     INADEGUATEZZA DEL CONTROLLO DI ALTRI FATTTORI DI RISCHIO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/>
              <a:t>	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/>
              <a:t>	RIDOTTA BIODISPONIBILITA’ DI ASA          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/>
              <a:t>   (scarsa </a:t>
            </a:r>
            <a:r>
              <a:rPr lang="it-IT" altLang="it-IT" sz="2000" dirty="0" err="1"/>
              <a:t>compliance</a:t>
            </a:r>
            <a:r>
              <a:rPr lang="it-IT" altLang="it-IT" sz="2000" dirty="0"/>
              <a:t> porta ad incremento del 40% di eventi vascolari maggiori,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/>
              <a:t>    basse dosi, trattamento con </a:t>
            </a:r>
            <a:r>
              <a:rPr lang="it-IT" altLang="it-IT" sz="2000" dirty="0" err="1"/>
              <a:t>Ibuprofene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Naproxene</a:t>
            </a:r>
            <a:r>
              <a:rPr lang="it-IT" altLang="it-IT" sz="2000" dirty="0"/>
              <a:t>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000" dirty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/>
              <a:t>	VIE ALTERNATIVE DI ATTIVAZIONE PIASTRINICA (COX2)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/>
              <a:t>      biosintesi del </a:t>
            </a:r>
            <a:r>
              <a:rPr lang="it-IT" altLang="it-IT" sz="2000" dirty="0" err="1"/>
              <a:t>tromboxano</a:t>
            </a:r>
            <a:r>
              <a:rPr lang="it-IT" altLang="it-IT" sz="2000" dirty="0"/>
              <a:t> attraverso COX2 non bloccata da </a:t>
            </a:r>
            <a:r>
              <a:rPr lang="it-IT" altLang="it-IT" sz="2000" dirty="0" err="1"/>
              <a:t>asa</a:t>
            </a:r>
            <a:endParaRPr lang="it-IT" altLang="it-IT" sz="2000" dirty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/>
              <a:t>	(20% </a:t>
            </a:r>
            <a:r>
              <a:rPr lang="it-IT" altLang="it-IT" sz="2000" dirty="0" err="1"/>
              <a:t>nonresponsiveness</a:t>
            </a:r>
            <a:r>
              <a:rPr lang="it-IT" altLang="it-IT" sz="2000" dirty="0"/>
              <a:t> to ASA – </a:t>
            </a:r>
            <a:r>
              <a:rPr lang="it-IT" altLang="it-IT" sz="2000" dirty="0" err="1"/>
              <a:t>Gengo</a:t>
            </a:r>
            <a:r>
              <a:rPr lang="it-IT" altLang="it-IT" sz="2000" dirty="0"/>
              <a:t> et al 2008)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000" dirty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/>
              <a:t>	TURNOVER PIASTRINICO ELEVATO (Risposta allo stress)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000" dirty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/>
              <a:t>	POLIMORFISMO GENETICO (  mutazione della COX1 o del complesso recettoriale </a:t>
            </a:r>
            <a:r>
              <a:rPr lang="it-IT" altLang="it-IT" sz="2000" dirty="0" err="1"/>
              <a:t>IIb</a:t>
            </a:r>
            <a:r>
              <a:rPr lang="it-IT" altLang="it-IT" sz="2000" dirty="0"/>
              <a:t>/</a:t>
            </a:r>
            <a:r>
              <a:rPr lang="it-IT" altLang="it-IT" sz="2000" dirty="0" err="1"/>
              <a:t>IIIa</a:t>
            </a:r>
            <a:r>
              <a:rPr lang="it-IT" altLang="it-IT" sz="2000" dirty="0"/>
              <a:t>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600" dirty="0"/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600" dirty="0"/>
          </a:p>
        </p:txBody>
      </p:sp>
    </p:spTree>
    <p:extLst>
      <p:ext uri="{BB962C8B-B14F-4D97-AF65-F5344CB8AC3E}">
        <p14:creationId xmlns:p14="http://schemas.microsoft.com/office/powerpoint/2010/main" val="4127183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1080"/>
              </a:spcBef>
            </a:pPr>
            <a:r>
              <a:rPr lang="it-IT" sz="5400" b="1" strike="noStrike" spc="-1">
                <a:solidFill>
                  <a:srgbClr val="0070C0"/>
                </a:solidFill>
                <a:latin typeface="Mufferaw"/>
              </a:rPr>
              <a:t>Doppia </a:t>
            </a:r>
            <a:endParaRPr lang="it-IT" sz="5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080"/>
              </a:spcBef>
            </a:pPr>
            <a:r>
              <a:rPr lang="it-IT" sz="5400" b="1" strike="noStrike" spc="-1">
                <a:solidFill>
                  <a:srgbClr val="0070C0"/>
                </a:solidFill>
                <a:latin typeface="Mufferaw"/>
              </a:rPr>
              <a:t>antiaggregazione?</a:t>
            </a:r>
            <a:endParaRPr lang="it-IT" sz="5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31913" y="765175"/>
            <a:ext cx="7437437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9600" indent="-608013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it-IT" sz="3600" b="1" dirty="0"/>
              <a:t>Antiaggreganti piastrinici:</a:t>
            </a:r>
          </a:p>
          <a:p>
            <a:pPr marL="989013" lvl="1" indent="-531813">
              <a:lnSpc>
                <a:spcPct val="90000"/>
              </a:lnSpc>
              <a:spcBef>
                <a:spcPts val="900"/>
              </a:spcBef>
              <a:buClr>
                <a:srgbClr val="FFFFFF"/>
              </a:buClr>
              <a:buFont typeface="Arial" pitchFamily="34" charset="0"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it-IT" sz="3600" b="1" dirty="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/>
          </p:nvPr>
        </p:nvSpPr>
        <p:spPr>
          <a:xfrm>
            <a:off x="457200" y="2362200"/>
            <a:ext cx="8147050" cy="3763963"/>
          </a:xfrm>
          <a:ln/>
        </p:spPr>
        <p:txBody>
          <a:bodyPr anchor="t"/>
          <a:lstStyle/>
          <a:p>
            <a:pPr marL="341313" indent="-341313" algn="l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800" b="1" dirty="0">
                <a:solidFill>
                  <a:schemeClr val="tx1"/>
                </a:solidFill>
              </a:rPr>
              <a:t>Inibitori del </a:t>
            </a:r>
            <a:r>
              <a:rPr lang="it-IT" sz="1800" b="1" dirty="0" err="1">
                <a:solidFill>
                  <a:schemeClr val="tx1"/>
                </a:solidFill>
              </a:rPr>
              <a:t>Tromboxano</a:t>
            </a:r>
            <a:r>
              <a:rPr lang="it-IT" sz="1800" b="1" dirty="0">
                <a:solidFill>
                  <a:schemeClr val="tx1"/>
                </a:solidFill>
              </a:rPr>
              <a:t> A2:  </a:t>
            </a:r>
            <a:r>
              <a:rPr lang="it-IT" sz="1800" dirty="0" err="1">
                <a:solidFill>
                  <a:schemeClr val="tx1"/>
                </a:solidFill>
              </a:rPr>
              <a:t>Acetil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salycilic</a:t>
            </a:r>
            <a:r>
              <a:rPr lang="it-IT" sz="1800" dirty="0">
                <a:solidFill>
                  <a:schemeClr val="tx1"/>
                </a:solidFill>
              </a:rPr>
              <a:t> acid </a:t>
            </a:r>
            <a:r>
              <a:rPr lang="fr-BE" sz="1800" dirty="0">
                <a:solidFill>
                  <a:schemeClr val="tx1"/>
                </a:solidFill>
              </a:rPr>
              <a:t>ASA;  </a:t>
            </a:r>
            <a:r>
              <a:rPr lang="fr-BE" sz="1800" dirty="0" err="1">
                <a:solidFill>
                  <a:schemeClr val="tx1"/>
                </a:solidFill>
              </a:rPr>
              <a:t>Triflusal</a:t>
            </a:r>
            <a:r>
              <a:rPr lang="fr-BE" sz="1800" dirty="0">
                <a:solidFill>
                  <a:schemeClr val="tx1"/>
                </a:solidFill>
              </a:rPr>
              <a:t>.</a:t>
            </a:r>
          </a:p>
          <a:p>
            <a:pPr marL="341313" indent="-341313" algn="l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800" dirty="0">
                <a:solidFill>
                  <a:schemeClr val="tx1"/>
                </a:solidFill>
              </a:rPr>
              <a:t>      </a:t>
            </a:r>
          </a:p>
          <a:p>
            <a:pPr marL="341313" indent="-341313" algn="l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800" b="1" dirty="0">
                <a:solidFill>
                  <a:schemeClr val="tx1"/>
                </a:solidFill>
              </a:rPr>
              <a:t>Inibitori della </a:t>
            </a:r>
            <a:r>
              <a:rPr lang="it-IT" sz="1800" b="1" dirty="0" err="1">
                <a:solidFill>
                  <a:schemeClr val="tx1"/>
                </a:solidFill>
              </a:rPr>
              <a:t>fosfodiesterasi</a:t>
            </a:r>
            <a:r>
              <a:rPr lang="it-IT" sz="1800" b="1" dirty="0">
                <a:solidFill>
                  <a:schemeClr val="tx1"/>
                </a:solidFill>
              </a:rPr>
              <a:t>: </a:t>
            </a:r>
            <a:r>
              <a:rPr lang="fr-BE" sz="1800" dirty="0" err="1">
                <a:solidFill>
                  <a:schemeClr val="tx1"/>
                </a:solidFill>
              </a:rPr>
              <a:t>Dipiridamolo</a:t>
            </a:r>
            <a:r>
              <a:rPr lang="fr-BE" sz="1800" dirty="0">
                <a:solidFill>
                  <a:schemeClr val="tx1"/>
                </a:solidFill>
              </a:rPr>
              <a:t>; </a:t>
            </a:r>
            <a:r>
              <a:rPr lang="fr-BE" sz="1800" dirty="0" err="1">
                <a:solidFill>
                  <a:schemeClr val="tx1"/>
                </a:solidFill>
              </a:rPr>
              <a:t>Cilostazolo</a:t>
            </a:r>
            <a:r>
              <a:rPr lang="fr-BE" sz="1800" dirty="0">
                <a:solidFill>
                  <a:schemeClr val="tx1"/>
                </a:solidFill>
              </a:rPr>
              <a:t>. </a:t>
            </a:r>
          </a:p>
          <a:p>
            <a:pPr marL="341313" indent="-341313" algn="l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1800" b="1" dirty="0">
              <a:solidFill>
                <a:schemeClr val="tx1"/>
              </a:solidFill>
            </a:endParaRPr>
          </a:p>
          <a:p>
            <a:pPr marL="341313" indent="-341313" algn="l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BE" sz="1800" b="1" dirty="0" err="1">
                <a:solidFill>
                  <a:schemeClr val="tx1"/>
                </a:solidFill>
              </a:rPr>
              <a:t>Antagonisti</a:t>
            </a:r>
            <a:r>
              <a:rPr lang="fr-BE" sz="1800" b="1" dirty="0">
                <a:solidFill>
                  <a:schemeClr val="tx1"/>
                </a:solidFill>
              </a:rPr>
              <a:t> </a:t>
            </a:r>
            <a:r>
              <a:rPr lang="fr-BE" sz="1800" b="1" dirty="0" err="1">
                <a:solidFill>
                  <a:schemeClr val="tx1"/>
                </a:solidFill>
              </a:rPr>
              <a:t>del</a:t>
            </a:r>
            <a:r>
              <a:rPr lang="fr-BE" sz="1800" b="1" dirty="0">
                <a:solidFill>
                  <a:schemeClr val="tx1"/>
                </a:solidFill>
              </a:rPr>
              <a:t> </a:t>
            </a:r>
            <a:r>
              <a:rPr lang="fr-BE" sz="1800" b="1" dirty="0" err="1">
                <a:solidFill>
                  <a:schemeClr val="tx1"/>
                </a:solidFill>
              </a:rPr>
              <a:t>recettore</a:t>
            </a:r>
            <a:r>
              <a:rPr lang="fr-BE" sz="1800" b="1" dirty="0">
                <a:solidFill>
                  <a:schemeClr val="tx1"/>
                </a:solidFill>
              </a:rPr>
              <a:t> ADP: </a:t>
            </a:r>
            <a:r>
              <a:rPr lang="fr-BE" sz="1800" dirty="0" err="1">
                <a:solidFill>
                  <a:schemeClr val="tx1"/>
                </a:solidFill>
              </a:rPr>
              <a:t>Ticlopidina</a:t>
            </a:r>
            <a:r>
              <a:rPr lang="fr-BE" sz="1800" dirty="0">
                <a:solidFill>
                  <a:schemeClr val="tx1"/>
                </a:solidFill>
              </a:rPr>
              <a:t>, </a:t>
            </a:r>
            <a:r>
              <a:rPr lang="fr-BE" sz="1800" dirty="0" err="1">
                <a:solidFill>
                  <a:schemeClr val="tx1"/>
                </a:solidFill>
              </a:rPr>
              <a:t>Clopidogrel</a:t>
            </a:r>
            <a:r>
              <a:rPr lang="fr-BE" sz="1800" dirty="0">
                <a:solidFill>
                  <a:schemeClr val="tx1"/>
                </a:solidFill>
              </a:rPr>
              <a:t>, </a:t>
            </a:r>
            <a:r>
              <a:rPr lang="fr-BE" sz="1800" dirty="0" err="1">
                <a:solidFill>
                  <a:schemeClr val="tx1"/>
                </a:solidFill>
              </a:rPr>
              <a:t>Prasugrel</a:t>
            </a:r>
            <a:r>
              <a:rPr lang="fr-BE" sz="1800" dirty="0">
                <a:solidFill>
                  <a:schemeClr val="tx1"/>
                </a:solidFill>
              </a:rPr>
              <a:t>  </a:t>
            </a:r>
          </a:p>
          <a:p>
            <a:pPr marL="341313" indent="-341313" algn="l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BE" sz="1800" b="1" dirty="0">
              <a:solidFill>
                <a:schemeClr val="tx1"/>
              </a:solidFill>
            </a:endParaRPr>
          </a:p>
          <a:p>
            <a:pPr marL="341313" indent="-341313" algn="l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800" b="1" dirty="0">
                <a:solidFill>
                  <a:schemeClr val="tx1"/>
                </a:solidFill>
              </a:rPr>
              <a:t>Inibitori della </a:t>
            </a:r>
            <a:r>
              <a:rPr lang="it-IT" sz="1800" b="1" dirty="0" err="1">
                <a:solidFill>
                  <a:schemeClr val="tx1"/>
                </a:solidFill>
              </a:rPr>
              <a:t>Ciclossigenaasi</a:t>
            </a:r>
            <a:r>
              <a:rPr lang="it-IT" sz="1800" b="1" dirty="0">
                <a:solidFill>
                  <a:schemeClr val="tx1"/>
                </a:solidFill>
              </a:rPr>
              <a:t> piastrinica: </a:t>
            </a:r>
            <a:r>
              <a:rPr lang="it-IT" sz="1800" dirty="0" err="1">
                <a:solidFill>
                  <a:schemeClr val="tx1"/>
                </a:solidFill>
              </a:rPr>
              <a:t>Indobufen</a:t>
            </a:r>
            <a:r>
              <a:rPr lang="it-IT" sz="1800" dirty="0">
                <a:solidFill>
                  <a:schemeClr val="tx1"/>
                </a:solidFill>
              </a:rPr>
              <a:t>, ASA </a:t>
            </a:r>
          </a:p>
          <a:p>
            <a:pPr marL="741363" lvl="1" indent="-284163" algn="l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1800" dirty="0">
              <a:solidFill>
                <a:schemeClr val="tx1"/>
              </a:solidFill>
            </a:endParaRPr>
          </a:p>
          <a:p>
            <a:pPr marL="341313" indent="-341313" algn="l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800" b="1" dirty="0">
                <a:solidFill>
                  <a:schemeClr val="tx1"/>
                </a:solidFill>
              </a:rPr>
              <a:t>Inibitori GP </a:t>
            </a:r>
            <a:r>
              <a:rPr lang="it-IT" sz="1800" b="1" dirty="0" err="1">
                <a:solidFill>
                  <a:schemeClr val="tx1"/>
                </a:solidFill>
              </a:rPr>
              <a:t>IIb-IIIa</a:t>
            </a:r>
            <a:r>
              <a:rPr lang="it-IT" sz="1800" b="1" dirty="0">
                <a:solidFill>
                  <a:schemeClr val="tx1"/>
                </a:solidFill>
              </a:rPr>
              <a:t> :  </a:t>
            </a:r>
            <a:r>
              <a:rPr lang="it-IT" sz="1800" dirty="0" err="1">
                <a:solidFill>
                  <a:schemeClr val="tx1"/>
                </a:solidFill>
              </a:rPr>
              <a:t>Tirofibam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dirty="0" err="1">
                <a:solidFill>
                  <a:schemeClr val="tx1"/>
                </a:solidFill>
              </a:rPr>
              <a:t>Lotrafibam</a:t>
            </a:r>
            <a:endParaRPr lang="it-IT" sz="1800" dirty="0">
              <a:solidFill>
                <a:schemeClr val="tx1"/>
              </a:solidFill>
            </a:endParaRPr>
          </a:p>
          <a:p>
            <a:pPr marL="341313" indent="-341313" algn="l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1800" dirty="0">
              <a:solidFill>
                <a:schemeClr val="tx1"/>
              </a:solidFill>
            </a:endParaRPr>
          </a:p>
          <a:p>
            <a:pPr marL="341313" indent="-341313" algn="l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800" b="1" dirty="0">
                <a:solidFill>
                  <a:schemeClr val="tx1"/>
                </a:solidFill>
              </a:rPr>
              <a:t>A</a:t>
            </a:r>
            <a:r>
              <a:rPr lang="fr-BE" sz="1800" b="1" dirty="0" err="1">
                <a:solidFill>
                  <a:schemeClr val="tx1"/>
                </a:solidFill>
              </a:rPr>
              <a:t>ntagonistidel</a:t>
            </a:r>
            <a:r>
              <a:rPr lang="fr-BE" sz="1800" b="1" dirty="0">
                <a:solidFill>
                  <a:schemeClr val="tx1"/>
                </a:solidFill>
              </a:rPr>
              <a:t> </a:t>
            </a:r>
            <a:r>
              <a:rPr lang="fr-BE" sz="1800" b="1" dirty="0" err="1">
                <a:solidFill>
                  <a:schemeClr val="tx1"/>
                </a:solidFill>
              </a:rPr>
              <a:t>recettore</a:t>
            </a:r>
            <a:r>
              <a:rPr lang="fr-BE" sz="1800" b="1" dirty="0">
                <a:solidFill>
                  <a:schemeClr val="tx1"/>
                </a:solidFill>
              </a:rPr>
              <a:t> </a:t>
            </a:r>
            <a:r>
              <a:rPr lang="fr-BE" sz="1800" b="1" dirty="0" err="1">
                <a:solidFill>
                  <a:schemeClr val="tx1"/>
                </a:solidFill>
              </a:rPr>
              <a:t>del</a:t>
            </a:r>
            <a:r>
              <a:rPr lang="fr-BE" sz="1800" b="1" dirty="0">
                <a:solidFill>
                  <a:schemeClr val="tx1"/>
                </a:solidFill>
              </a:rPr>
              <a:t> </a:t>
            </a:r>
            <a:r>
              <a:rPr lang="fr-BE" sz="1800" b="1" dirty="0" err="1">
                <a:solidFill>
                  <a:schemeClr val="tx1"/>
                </a:solidFill>
              </a:rPr>
              <a:t>Tromboxano</a:t>
            </a:r>
            <a:r>
              <a:rPr lang="fr-BE" sz="1800" b="1" dirty="0">
                <a:solidFill>
                  <a:schemeClr val="tx1"/>
                </a:solidFill>
              </a:rPr>
              <a:t>: </a:t>
            </a:r>
            <a:r>
              <a:rPr lang="en-US" sz="1800" dirty="0" err="1">
                <a:solidFill>
                  <a:schemeClr val="tx1"/>
                </a:solidFill>
              </a:rPr>
              <a:t>Terutroban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9800AE95-9301-854B-BBF7-8C9153BC5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276" r="7019" b="12500"/>
          <a:stretch>
            <a:fillRect/>
          </a:stretch>
        </p:blipFill>
        <p:spPr bwMode="auto">
          <a:xfrm>
            <a:off x="785786" y="1500174"/>
            <a:ext cx="7772400" cy="473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527" t="15276" r="7019" b="125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ACE2B7BD-E452-B743-8D41-ADEEDD6B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5500702"/>
            <a:ext cx="2627312" cy="93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840" tIns="47520" rIns="96840" bIns="4752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it-IT" sz="1400" dirty="0">
                <a:solidFill>
                  <a:schemeClr val="tx1"/>
                </a:solidFill>
              </a:rPr>
              <a:t>COX (cyclo-oxygenase)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it-IT" sz="1400" dirty="0">
                <a:solidFill>
                  <a:schemeClr val="tx1"/>
                </a:solidFill>
              </a:rPr>
              <a:t>ADP (adenosine diphosphate)</a:t>
            </a:r>
          </a:p>
          <a:p>
            <a:pPr>
              <a:buClrTx/>
              <a:buFontTx/>
              <a:buNone/>
            </a:pPr>
            <a:r>
              <a:rPr lang="en-US" altLang="it-IT" sz="1400" dirty="0">
                <a:solidFill>
                  <a:schemeClr val="tx1"/>
                </a:solidFill>
              </a:rPr>
              <a:t>TxA</a:t>
            </a:r>
            <a:r>
              <a:rPr lang="en-US" altLang="it-IT" sz="1400" baseline="-25000" dirty="0">
                <a:solidFill>
                  <a:schemeClr val="tx1"/>
                </a:solidFill>
              </a:rPr>
              <a:t>2 </a:t>
            </a:r>
            <a:r>
              <a:rPr lang="en-US" altLang="it-IT" sz="1400" dirty="0">
                <a:solidFill>
                  <a:schemeClr val="tx1"/>
                </a:solidFill>
              </a:rPr>
              <a:t>(thromboxane A</a:t>
            </a:r>
            <a:r>
              <a:rPr lang="en-US" altLang="it-IT" sz="1400" baseline="-25000" dirty="0">
                <a:solidFill>
                  <a:schemeClr val="tx1"/>
                </a:solidFill>
              </a:rPr>
              <a:t>2</a:t>
            </a:r>
            <a:r>
              <a:rPr lang="en-US" altLang="it-IT" sz="1400" dirty="0">
                <a:solidFill>
                  <a:schemeClr val="tx1"/>
                </a:solidFill>
              </a:rPr>
              <a:t>)</a:t>
            </a:r>
          </a:p>
          <a:p>
            <a:pPr>
              <a:buClrTx/>
              <a:buFontTx/>
              <a:buNone/>
            </a:pPr>
            <a:endParaRPr lang="en-US" altLang="it-IT" sz="1400" dirty="0">
              <a:solidFill>
                <a:schemeClr val="tx1"/>
              </a:solidFill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1567B2D-9909-3043-94F8-CB8126C6B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0" y="2005013"/>
            <a:ext cx="1758950" cy="336550"/>
          </a:xfrm>
          <a:prstGeom prst="rect">
            <a:avLst/>
          </a:prstGeom>
          <a:solidFill>
            <a:srgbClr val="FF9999"/>
          </a:solidFill>
          <a:ln w="93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it-IT" sz="1600" b="1">
                <a:solidFill>
                  <a:srgbClr val="000099"/>
                </a:solidFill>
              </a:rPr>
              <a:t>CLOPIDOGREL</a:t>
            </a: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426B5C1A-736E-C848-BB60-F00FCB7CE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4705350"/>
            <a:ext cx="5064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FontTx/>
              <a:buNone/>
            </a:pPr>
            <a:r>
              <a:rPr lang="en-US" altLang="it-IT" sz="1200" b="1">
                <a:solidFill>
                  <a:srgbClr val="000099"/>
                </a:solidFill>
              </a:rPr>
              <a:t>ASA</a:t>
            </a:r>
          </a:p>
        </p:txBody>
      </p:sp>
      <p:sp>
        <p:nvSpPr>
          <p:cNvPr id="19462" name="Rectangle 5">
            <a:extLst>
              <a:ext uri="{FF2B5EF4-FFF2-40B4-BE49-F238E27FC236}">
                <a16:creationId xmlns:a16="http://schemas.microsoft.com/office/drawing/2014/main" id="{BFAC73D5-CB3D-6046-9D1E-A8E6A4A38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4686300"/>
            <a:ext cx="5159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FontTx/>
              <a:buNone/>
            </a:pPr>
            <a:r>
              <a:rPr lang="en-US" altLang="it-IT" sz="1200" b="1">
                <a:solidFill>
                  <a:srgbClr val="000099"/>
                </a:solidFill>
              </a:rPr>
              <a:t>COX</a:t>
            </a:r>
          </a:p>
        </p:txBody>
      </p:sp>
      <p:sp>
        <p:nvSpPr>
          <p:cNvPr id="19463" name="Rectangle 6">
            <a:extLst>
              <a:ext uri="{FF2B5EF4-FFF2-40B4-BE49-F238E27FC236}">
                <a16:creationId xmlns:a16="http://schemas.microsoft.com/office/drawing/2014/main" id="{CD25CCEA-7276-A348-8B15-227B4B423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3333750"/>
            <a:ext cx="50641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FontTx/>
              <a:buNone/>
            </a:pPr>
            <a:r>
              <a:rPr lang="en-US" altLang="it-IT" sz="1200" b="1">
                <a:solidFill>
                  <a:srgbClr val="000099"/>
                </a:solidFill>
              </a:rPr>
              <a:t>ADP</a:t>
            </a:r>
          </a:p>
        </p:txBody>
      </p:sp>
      <p:sp>
        <p:nvSpPr>
          <p:cNvPr id="19464" name="Rectangle 7">
            <a:extLst>
              <a:ext uri="{FF2B5EF4-FFF2-40B4-BE49-F238E27FC236}">
                <a16:creationId xmlns:a16="http://schemas.microsoft.com/office/drawing/2014/main" id="{0A667852-C2FE-B84F-9679-97B4D833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2865438"/>
            <a:ext cx="50641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FontTx/>
              <a:buNone/>
            </a:pPr>
            <a:r>
              <a:rPr lang="en-US" altLang="it-IT" sz="1200" b="1">
                <a:solidFill>
                  <a:srgbClr val="000099"/>
                </a:solidFill>
              </a:rPr>
              <a:t>ADP</a:t>
            </a:r>
          </a:p>
        </p:txBody>
      </p:sp>
      <p:sp>
        <p:nvSpPr>
          <p:cNvPr id="19465" name="Rectangle 8">
            <a:extLst>
              <a:ext uri="{FF2B5EF4-FFF2-40B4-BE49-F238E27FC236}">
                <a16:creationId xmlns:a16="http://schemas.microsoft.com/office/drawing/2014/main" id="{775FAE8C-1122-B146-821F-B273201AB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50" y="2133600"/>
            <a:ext cx="3317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FontTx/>
              <a:buNone/>
            </a:pPr>
            <a:r>
              <a:rPr lang="en-US" altLang="it-IT" sz="1600" b="1">
                <a:solidFill>
                  <a:srgbClr val="000099"/>
                </a:solidFill>
              </a:rPr>
              <a:t>C</a:t>
            </a:r>
          </a:p>
        </p:txBody>
      </p:sp>
      <p:sp>
        <p:nvSpPr>
          <p:cNvPr id="19466" name="Rectangle 9">
            <a:extLst>
              <a:ext uri="{FF2B5EF4-FFF2-40B4-BE49-F238E27FC236}">
                <a16:creationId xmlns:a16="http://schemas.microsoft.com/office/drawing/2014/main" id="{9221727E-C4D9-354C-A14A-9FAD0618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80" y="3886200"/>
            <a:ext cx="1989945" cy="56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it-IT" sz="1600" b="1" dirty="0" err="1">
                <a:solidFill>
                  <a:schemeClr val="tx1"/>
                </a:solidFill>
              </a:rPr>
              <a:t>GPllb</a:t>
            </a:r>
            <a:r>
              <a:rPr lang="en-US" altLang="it-IT" sz="1600" b="1" dirty="0">
                <a:solidFill>
                  <a:schemeClr val="tx1"/>
                </a:solidFill>
              </a:rPr>
              <a:t>/</a:t>
            </a:r>
            <a:r>
              <a:rPr lang="en-US" altLang="it-IT" sz="1600" b="1" dirty="0" err="1">
                <a:solidFill>
                  <a:schemeClr val="tx1"/>
                </a:solidFill>
              </a:rPr>
              <a:t>llla</a:t>
            </a:r>
            <a:endParaRPr lang="en-US" altLang="it-IT" sz="1600" b="1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r>
              <a:rPr lang="en-US" altLang="it-IT" sz="1400" b="1" dirty="0">
                <a:solidFill>
                  <a:schemeClr val="tx1"/>
                </a:solidFill>
              </a:rPr>
              <a:t>(Fibrinogen receptor)</a:t>
            </a:r>
          </a:p>
        </p:txBody>
      </p:sp>
      <p:grpSp>
        <p:nvGrpSpPr>
          <p:cNvPr id="19467" name="Group 10">
            <a:extLst>
              <a:ext uri="{FF2B5EF4-FFF2-40B4-BE49-F238E27FC236}">
                <a16:creationId xmlns:a16="http://schemas.microsoft.com/office/drawing/2014/main" id="{1F7C0C6B-561D-6A42-A1C7-54CCF6CB8B25}"/>
              </a:ext>
            </a:extLst>
          </p:cNvPr>
          <p:cNvGrpSpPr>
            <a:grpSpLocks/>
          </p:cNvGrpSpPr>
          <p:nvPr/>
        </p:nvGrpSpPr>
        <p:grpSpPr bwMode="auto">
          <a:xfrm>
            <a:off x="7089775" y="3810000"/>
            <a:ext cx="1995488" cy="609600"/>
            <a:chOff x="4466" y="2400"/>
            <a:chExt cx="1257" cy="384"/>
          </a:xfrm>
        </p:grpSpPr>
        <p:sp>
          <p:nvSpPr>
            <p:cNvPr id="19475" name="Rectangle 11">
              <a:extLst>
                <a:ext uri="{FF2B5EF4-FFF2-40B4-BE49-F238E27FC236}">
                  <a16:creationId xmlns:a16="http://schemas.microsoft.com/office/drawing/2014/main" id="{825A6665-609B-034F-81BB-8324C5C71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" y="2400"/>
              <a:ext cx="1257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400"/>
                </a:spcBef>
                <a:buClrTx/>
                <a:buFontTx/>
                <a:buNone/>
              </a:pPr>
              <a:r>
                <a:rPr lang="en-US" altLang="it-IT" sz="1600" b="1" dirty="0">
                  <a:solidFill>
                    <a:schemeClr val="tx1"/>
                  </a:solidFill>
                </a:rPr>
                <a:t>Collagen thrombin</a:t>
              </a:r>
            </a:p>
            <a:p>
              <a:pPr>
                <a:lnSpc>
                  <a:spcPct val="90000"/>
                </a:lnSpc>
                <a:spcBef>
                  <a:spcPts val="400"/>
                </a:spcBef>
                <a:buClrTx/>
                <a:buFontTx/>
                <a:buNone/>
              </a:pPr>
              <a:r>
                <a:rPr lang="en-US" altLang="it-IT" sz="1600" b="1" dirty="0">
                  <a:solidFill>
                    <a:schemeClr val="tx1"/>
                  </a:solidFill>
                </a:rPr>
                <a:t>TXA</a:t>
              </a:r>
            </a:p>
          </p:txBody>
        </p:sp>
        <p:sp>
          <p:nvSpPr>
            <p:cNvPr id="19476" name="Text Box 12">
              <a:extLst>
                <a:ext uri="{FF2B5EF4-FFF2-40B4-BE49-F238E27FC236}">
                  <a16:creationId xmlns:a16="http://schemas.microsoft.com/office/drawing/2014/main" id="{E90639C0-5D48-3C45-84FC-2FCB6BBAC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9" y="2649"/>
              <a:ext cx="14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buClrTx/>
                <a:buFontTx/>
                <a:buNone/>
              </a:pPr>
              <a:r>
                <a:rPr lang="en-GB" altLang="it-IT" sz="80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19468" name="Rectangle 13">
            <a:extLst>
              <a:ext uri="{FF2B5EF4-FFF2-40B4-BE49-F238E27FC236}">
                <a16:creationId xmlns:a16="http://schemas.microsoft.com/office/drawing/2014/main" id="{CB0AFB3B-9A21-0544-B0C3-4BE6EFB38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4038600"/>
            <a:ext cx="9207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FontTx/>
              <a:buNone/>
            </a:pPr>
            <a:r>
              <a:rPr lang="en-US" altLang="it-IT" sz="1200" b="1">
                <a:solidFill>
                  <a:srgbClr val="000099"/>
                </a:solidFill>
              </a:rPr>
              <a:t>Activation</a:t>
            </a:r>
          </a:p>
        </p:txBody>
      </p:sp>
      <p:grpSp>
        <p:nvGrpSpPr>
          <p:cNvPr id="19469" name="Group 14">
            <a:extLst>
              <a:ext uri="{FF2B5EF4-FFF2-40B4-BE49-F238E27FC236}">
                <a16:creationId xmlns:a16="http://schemas.microsoft.com/office/drawing/2014/main" id="{FD982570-6470-9F47-B30E-919F0C2A9698}"/>
              </a:ext>
            </a:extLst>
          </p:cNvPr>
          <p:cNvGrpSpPr>
            <a:grpSpLocks/>
          </p:cNvGrpSpPr>
          <p:nvPr/>
        </p:nvGrpSpPr>
        <p:grpSpPr bwMode="auto">
          <a:xfrm>
            <a:off x="4914900" y="5227638"/>
            <a:ext cx="531813" cy="258762"/>
            <a:chOff x="3096" y="3293"/>
            <a:chExt cx="335" cy="163"/>
          </a:xfrm>
        </p:grpSpPr>
        <p:sp>
          <p:nvSpPr>
            <p:cNvPr id="19473" name="Rectangle 15">
              <a:extLst>
                <a:ext uri="{FF2B5EF4-FFF2-40B4-BE49-F238E27FC236}">
                  <a16:creationId xmlns:a16="http://schemas.microsoft.com/office/drawing/2014/main" id="{00F7BCD7-0EEB-674B-913E-21DFA55E6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3293"/>
              <a:ext cx="335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ClrTx/>
                <a:buFontTx/>
                <a:buNone/>
              </a:pPr>
              <a:r>
                <a:rPr lang="en-US" altLang="it-IT" sz="1200" b="1">
                  <a:solidFill>
                    <a:srgbClr val="000099"/>
                  </a:solidFill>
                </a:rPr>
                <a:t>TXA</a:t>
              </a:r>
            </a:p>
          </p:txBody>
        </p:sp>
        <p:sp>
          <p:nvSpPr>
            <p:cNvPr id="19474" name="Text Box 16">
              <a:extLst>
                <a:ext uri="{FF2B5EF4-FFF2-40B4-BE49-F238E27FC236}">
                  <a16:creationId xmlns:a16="http://schemas.microsoft.com/office/drawing/2014/main" id="{20B10149-D47E-0243-BF48-907874A8D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340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375"/>
                </a:spcBef>
                <a:buClrTx/>
                <a:buFontTx/>
                <a:buNone/>
              </a:pPr>
              <a:r>
                <a:rPr lang="en-US" altLang="it-IT" sz="600" b="1">
                  <a:solidFill>
                    <a:srgbClr val="000099"/>
                  </a:solidFill>
                </a:rPr>
                <a:t>2</a:t>
              </a:r>
            </a:p>
          </p:txBody>
        </p:sp>
      </p:grpSp>
      <p:sp>
        <p:nvSpPr>
          <p:cNvPr id="19470" name="Rectangle 17">
            <a:extLst>
              <a:ext uri="{FF2B5EF4-FFF2-40B4-BE49-F238E27FC236}">
                <a16:creationId xmlns:a16="http://schemas.microsoft.com/office/drawing/2014/main" id="{D36BF6AC-68CF-CE41-9352-AEDC9912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4714884"/>
            <a:ext cx="741354" cy="500064"/>
          </a:xfrm>
          <a:prstGeom prst="rect">
            <a:avLst/>
          </a:prstGeom>
          <a:solidFill>
            <a:srgbClr val="FF9999"/>
          </a:solidFill>
          <a:ln w="93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80" rIns="0" bIns="4608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buClrTx/>
              <a:buFontTx/>
              <a:buNone/>
            </a:pPr>
            <a:endParaRPr lang="en-US" altLang="it-IT" sz="800" b="1" dirty="0">
              <a:solidFill>
                <a:srgbClr val="000099"/>
              </a:solidFill>
            </a:endParaRPr>
          </a:p>
          <a:p>
            <a:pPr algn="ctr">
              <a:lnSpc>
                <a:spcPct val="70000"/>
              </a:lnSpc>
              <a:buClrTx/>
              <a:buFontTx/>
              <a:buNone/>
            </a:pPr>
            <a:r>
              <a:rPr lang="en-US" altLang="it-IT" sz="1600" b="1" dirty="0">
                <a:solidFill>
                  <a:srgbClr val="000099"/>
                </a:solidFill>
              </a:rPr>
              <a:t>ASA</a:t>
            </a:r>
          </a:p>
          <a:p>
            <a:pPr algn="ctr">
              <a:lnSpc>
                <a:spcPct val="70000"/>
              </a:lnSpc>
              <a:buClrTx/>
              <a:buFontTx/>
              <a:buNone/>
            </a:pPr>
            <a:endParaRPr lang="en-US" altLang="it-IT" sz="1600" b="1" dirty="0">
              <a:solidFill>
                <a:srgbClr val="000099"/>
              </a:solidFill>
            </a:endParaRPr>
          </a:p>
        </p:txBody>
      </p:sp>
      <p:sp>
        <p:nvSpPr>
          <p:cNvPr id="19471" name="Rectangle 18">
            <a:extLst>
              <a:ext uri="{FF2B5EF4-FFF2-40B4-BE49-F238E27FC236}">
                <a16:creationId xmlns:a16="http://schemas.microsoft.com/office/drawing/2014/main" id="{3E8D78A3-2AF0-9047-A33C-40A74FB13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596" y="274680"/>
            <a:ext cx="8257844" cy="114264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it-IT" baseline="30000" dirty="0" err="1"/>
              <a:t>Antiaggreganti</a:t>
            </a:r>
            <a:r>
              <a:rPr lang="en-US" altLang="it-IT" baseline="30000" dirty="0"/>
              <a:t> </a:t>
            </a:r>
            <a:r>
              <a:rPr lang="en-US" altLang="it-IT" baseline="30000" dirty="0" err="1"/>
              <a:t>Piastrinici</a:t>
            </a:r>
            <a:endParaRPr lang="en-US" altLang="it-IT" baseline="30000" dirty="0"/>
          </a:p>
        </p:txBody>
      </p:sp>
      <p:sp>
        <p:nvSpPr>
          <p:cNvPr id="19472" name="Text Box 19">
            <a:extLst>
              <a:ext uri="{FF2B5EF4-FFF2-40B4-BE49-F238E27FC236}">
                <a16:creationId xmlns:a16="http://schemas.microsoft.com/office/drawing/2014/main" id="{9F645034-31E8-1B42-8F54-D61B03461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453188"/>
            <a:ext cx="37734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</a:pPr>
            <a:r>
              <a:rPr lang="en-US" altLang="it-IT" sz="1000" b="1" dirty="0">
                <a:solidFill>
                  <a:srgbClr val="FFFFFF"/>
                </a:solidFill>
              </a:rPr>
              <a:t>1</a:t>
            </a:r>
            <a:r>
              <a:rPr lang="en-US" altLang="it-IT" sz="1000" b="1" dirty="0">
                <a:solidFill>
                  <a:schemeClr val="tx1"/>
                </a:solidFill>
              </a:rPr>
              <a:t>.</a:t>
            </a:r>
            <a:r>
              <a:rPr lang="en-US" altLang="it-IT" sz="1000" dirty="0">
                <a:solidFill>
                  <a:schemeClr val="tx1"/>
                </a:solidFill>
              </a:rPr>
              <a:t> Schafer AI. </a:t>
            </a:r>
            <a:r>
              <a:rPr lang="en-US" altLang="it-IT" sz="1000" i="1" dirty="0">
                <a:solidFill>
                  <a:schemeClr val="tx1"/>
                </a:solidFill>
              </a:rPr>
              <a:t>Am J Med </a:t>
            </a:r>
            <a:r>
              <a:rPr lang="en-US" altLang="it-IT" sz="1000" dirty="0">
                <a:solidFill>
                  <a:schemeClr val="tx1"/>
                </a:solidFill>
              </a:rPr>
              <a:t>1996; 101: 199–209.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857488" y="157161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Blocca P2Y12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357554" y="3429000"/>
            <a:ext cx="71438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2"/>
                </a:solidFill>
              </a:rPr>
              <a:t>D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ipy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643306" y="450057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AMPc</a:t>
            </a:r>
            <a:endParaRPr lang="it-IT" dirty="0"/>
          </a:p>
        </p:txBody>
      </p:sp>
      <p:sp>
        <p:nvSpPr>
          <p:cNvPr id="30" name="Freccia in giù 29"/>
          <p:cNvSpPr/>
          <p:nvPr/>
        </p:nvSpPr>
        <p:spPr>
          <a:xfrm flipH="1">
            <a:off x="3857620" y="3857628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732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/>
          <p:cNvPicPr/>
          <p:nvPr/>
        </p:nvPicPr>
        <p:blipFill>
          <a:blip r:embed="rId3"/>
          <a:stretch/>
        </p:blipFill>
        <p:spPr>
          <a:xfrm>
            <a:off x="285840" y="428604"/>
            <a:ext cx="8143560" cy="170604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6357960" y="1928802"/>
            <a:ext cx="1928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i="1" strike="noStrike" spc="-1" dirty="0">
                <a:solidFill>
                  <a:srgbClr val="000000"/>
                </a:solidFill>
                <a:latin typeface="Garamond"/>
              </a:rPr>
              <a:t>Iso spread 2016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357120" y="-21433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FF0000"/>
                </a:solidFill>
                <a:latin typeface="Garamond"/>
              </a:rPr>
              <a:t>Terapia </a:t>
            </a:r>
            <a:endParaRPr lang="it-IT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71406" y="3143248"/>
            <a:ext cx="4714908" cy="25717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it-IT" b="0" strike="noStrike" spc="-1" dirty="0">
                <a:latin typeface="garamond"/>
              </a:rPr>
              <a:t>TRIAL DC, placebo controllo ASA (75 mg) VS placebo in 7599 </a:t>
            </a:r>
            <a:r>
              <a:rPr lang="it-IT" b="0" strike="noStrike" spc="-1" dirty="0" err="1">
                <a:latin typeface="garamond"/>
              </a:rPr>
              <a:t>pz</a:t>
            </a:r>
            <a:r>
              <a:rPr lang="it-IT" b="0" strike="noStrike" spc="-1" dirty="0">
                <a:latin typeface="garamond"/>
              </a:rPr>
              <a:t> ad alto rischio di ictus ischemico o TIA (già in </a:t>
            </a:r>
            <a:r>
              <a:rPr lang="it-IT" b="0" strike="noStrike" spc="-1" dirty="0" err="1">
                <a:latin typeface="garamond"/>
              </a:rPr>
              <a:t>tp</a:t>
            </a:r>
            <a:r>
              <a:rPr lang="it-IT" b="0" strike="noStrike" spc="-1" dirty="0">
                <a:latin typeface="garamond"/>
              </a:rPr>
              <a:t> con </a:t>
            </a:r>
            <a:r>
              <a:rPr lang="it-IT" b="0" strike="noStrike" spc="-1" dirty="0" err="1">
                <a:latin typeface="garamond"/>
              </a:rPr>
              <a:t>clopidogrel</a:t>
            </a:r>
            <a:r>
              <a:rPr lang="it-IT" b="0" strike="noStrike" spc="-1" dirty="0">
                <a:latin typeface="garamond"/>
              </a:rPr>
              <a:t>) con almeno 1 FR vascolare addizionale. Durata del trattamento e </a:t>
            </a:r>
            <a:r>
              <a:rPr lang="it-IT" b="0" strike="noStrike" spc="-1" dirty="0" err="1">
                <a:latin typeface="garamond"/>
              </a:rPr>
              <a:t>follow</a:t>
            </a:r>
            <a:r>
              <a:rPr lang="it-IT" b="0" strike="noStrike" spc="-1" dirty="0">
                <a:latin typeface="garamond"/>
              </a:rPr>
              <a:t> up: 18 mesi</a:t>
            </a:r>
          </a:p>
          <a:p>
            <a:pPr algn="ctr"/>
            <a:r>
              <a:rPr lang="it-IT" b="0" strike="noStrike" spc="-1" dirty="0">
                <a:latin typeface="garamond"/>
              </a:rPr>
              <a:t>End </a:t>
            </a:r>
            <a:r>
              <a:rPr lang="it-IT" b="0" strike="noStrike" spc="-1" dirty="0" err="1">
                <a:latin typeface="garamond"/>
              </a:rPr>
              <a:t>point</a:t>
            </a:r>
            <a:r>
              <a:rPr lang="it-IT" b="0" strike="noStrike" spc="-1" dirty="0">
                <a:latin typeface="garamond"/>
              </a:rPr>
              <a:t> primario: ictus ischemico, IMA, morte per problematica vascolare,  </a:t>
            </a:r>
            <a:r>
              <a:rPr lang="it-IT" b="0" strike="noStrike" spc="-1" dirty="0" err="1">
                <a:latin typeface="garamond"/>
              </a:rPr>
              <a:t>riospedalizzazione</a:t>
            </a:r>
            <a:r>
              <a:rPr lang="it-IT" b="0" strike="noStrike" spc="-1" dirty="0">
                <a:latin typeface="garamond"/>
              </a:rPr>
              <a:t> per ischemia acuta (TIA, angina pectoris, peggioramento di arteriopatia periferica)</a:t>
            </a:r>
          </a:p>
        </p:txBody>
      </p:sp>
      <p:sp>
        <p:nvSpPr>
          <p:cNvPr id="168" name="TextShape 4"/>
          <p:cNvSpPr txBox="1"/>
          <p:nvPr/>
        </p:nvSpPr>
        <p:spPr>
          <a:xfrm>
            <a:off x="5143504" y="3000372"/>
            <a:ext cx="4000496" cy="3815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b="0" strike="noStrike" spc="-1" dirty="0">
                <a:latin typeface="garamond"/>
              </a:rPr>
              <a:t>596 (15.7%) </a:t>
            </a:r>
            <a:r>
              <a:rPr lang="it-IT" b="0" strike="noStrike" spc="-1" dirty="0" err="1">
                <a:latin typeface="garamond"/>
              </a:rPr>
              <a:t>pz</a:t>
            </a:r>
            <a:r>
              <a:rPr lang="it-IT" b="0" strike="noStrike" spc="-1" dirty="0">
                <a:latin typeface="garamond"/>
              </a:rPr>
              <a:t> hanno raggiunto end </a:t>
            </a:r>
            <a:r>
              <a:rPr lang="it-IT" b="0" strike="noStrike" spc="-1" dirty="0" err="1">
                <a:latin typeface="garamond"/>
              </a:rPr>
              <a:t>point</a:t>
            </a:r>
            <a:r>
              <a:rPr lang="it-IT" b="0" strike="noStrike" spc="-1" dirty="0">
                <a:latin typeface="garamond"/>
              </a:rPr>
              <a:t> primario nel I gruppo  comparati a 636 (16·7%) nel gruppo solo </a:t>
            </a:r>
            <a:r>
              <a:rPr lang="it-IT" b="0" strike="noStrike" spc="-1" dirty="0" err="1">
                <a:latin typeface="garamond"/>
              </a:rPr>
              <a:t>clopidogrel</a:t>
            </a:r>
            <a:r>
              <a:rPr lang="it-IT" b="0" strike="noStrike" spc="-1" dirty="0">
                <a:latin typeface="garamond"/>
              </a:rPr>
              <a:t> (riduzione del rischio relativo 6.4%, [95% </a:t>
            </a:r>
            <a:r>
              <a:rPr lang="it-IT" b="0" strike="noStrike" spc="-1" dirty="0" err="1">
                <a:latin typeface="garamond"/>
              </a:rPr>
              <a:t>CI</a:t>
            </a:r>
            <a:r>
              <a:rPr lang="it-IT" b="0" strike="noStrike" spc="-1" dirty="0">
                <a:latin typeface="garamond"/>
              </a:rPr>
              <a:t> −4·6 a16·3]; riduzione rischio assoluto 1% [−0·6 </a:t>
            </a:r>
            <a:r>
              <a:rPr lang="it-IT" b="0" strike="noStrike" spc="-1" dirty="0" err="1">
                <a:latin typeface="garamond"/>
              </a:rPr>
              <a:t>to</a:t>
            </a:r>
            <a:r>
              <a:rPr lang="it-IT" b="0" strike="noStrike" spc="-1" dirty="0">
                <a:latin typeface="garamond"/>
              </a:rPr>
              <a:t> 2·7]). </a:t>
            </a:r>
            <a:r>
              <a:rPr lang="it-IT" b="1" i="1" strike="noStrike" spc="-1" dirty="0">
                <a:solidFill>
                  <a:schemeClr val="accent1">
                    <a:lumMod val="50000"/>
                  </a:schemeClr>
                </a:solidFill>
                <a:latin typeface="garamond"/>
              </a:rPr>
              <a:t>Emorragie minori &gt; nel gruppo ASA + </a:t>
            </a:r>
            <a:r>
              <a:rPr lang="it-IT" b="1" i="1" strike="noStrike" spc="-1" dirty="0" err="1">
                <a:solidFill>
                  <a:schemeClr val="accent1">
                    <a:lumMod val="50000"/>
                  </a:schemeClr>
                </a:solidFill>
                <a:latin typeface="garamond"/>
              </a:rPr>
              <a:t>clopidogrel</a:t>
            </a:r>
            <a:r>
              <a:rPr lang="it-IT" b="1" i="1" strike="noStrike" spc="-1" dirty="0">
                <a:solidFill>
                  <a:schemeClr val="accent1">
                    <a:lumMod val="50000"/>
                  </a:schemeClr>
                </a:solidFill>
                <a:latin typeface="garamond"/>
              </a:rPr>
              <a:t> </a:t>
            </a:r>
            <a:r>
              <a:rPr lang="it-IT" b="0" strike="noStrike" spc="-1" dirty="0">
                <a:latin typeface="garamond"/>
              </a:rPr>
              <a:t>versus </a:t>
            </a:r>
            <a:r>
              <a:rPr lang="it-IT" b="0" strike="noStrike" spc="-1" dirty="0" err="1">
                <a:latin typeface="garamond"/>
              </a:rPr>
              <a:t>clopidogrel</a:t>
            </a:r>
            <a:r>
              <a:rPr lang="it-IT" b="0" strike="noStrike" spc="-1" dirty="0">
                <a:latin typeface="garamond"/>
              </a:rPr>
              <a:t> (96 [2·6%] </a:t>
            </a:r>
            <a:r>
              <a:rPr lang="it-IT" b="0" i="1" strike="noStrike" spc="-1" dirty="0">
                <a:latin typeface="garamond"/>
              </a:rPr>
              <a:t>vs</a:t>
            </a:r>
            <a:r>
              <a:rPr lang="it-IT" b="0" strike="noStrike" spc="-1" dirty="0">
                <a:latin typeface="garamond"/>
              </a:rPr>
              <a:t> 49 [1·3%]; </a:t>
            </a:r>
            <a:r>
              <a:rPr lang="it-IT" b="0" strike="noStrike" spc="-1" dirty="0" err="1">
                <a:latin typeface="garamond"/>
              </a:rPr>
              <a:t>absolute</a:t>
            </a:r>
            <a:r>
              <a:rPr lang="it-IT" b="0" strike="noStrike" spc="-1" dirty="0">
                <a:latin typeface="garamond"/>
              </a:rPr>
              <a:t> </a:t>
            </a:r>
            <a:r>
              <a:rPr lang="it-IT" b="0" strike="noStrike" spc="-1" dirty="0" err="1">
                <a:latin typeface="garamond"/>
              </a:rPr>
              <a:t>risk</a:t>
            </a:r>
            <a:r>
              <a:rPr lang="it-IT" b="0" strike="noStrike" spc="-1" dirty="0">
                <a:latin typeface="garamond"/>
              </a:rPr>
              <a:t> </a:t>
            </a:r>
            <a:r>
              <a:rPr lang="it-IT" b="0" strike="noStrike" spc="-1" dirty="0" err="1">
                <a:latin typeface="garamond"/>
              </a:rPr>
              <a:t>increase</a:t>
            </a:r>
            <a:r>
              <a:rPr lang="it-IT" b="0" strike="noStrike" spc="-1" dirty="0">
                <a:latin typeface="garamond"/>
              </a:rPr>
              <a:t> 1·3% [95% </a:t>
            </a:r>
            <a:r>
              <a:rPr lang="it-IT" b="0" strike="noStrike" spc="-1" dirty="0" err="1">
                <a:latin typeface="garamond"/>
              </a:rPr>
              <a:t>CI</a:t>
            </a:r>
            <a:r>
              <a:rPr lang="it-IT" b="0" strike="noStrike" spc="-1" dirty="0">
                <a:latin typeface="garamond"/>
              </a:rPr>
              <a:t> 0·6 </a:t>
            </a:r>
            <a:r>
              <a:rPr lang="it-IT" b="0" strike="noStrike" spc="-1" dirty="0" err="1">
                <a:latin typeface="garamond"/>
              </a:rPr>
              <a:t>to</a:t>
            </a:r>
            <a:r>
              <a:rPr lang="it-IT" b="0" strike="noStrike" spc="-1" dirty="0">
                <a:latin typeface="garamond"/>
              </a:rPr>
              <a:t> 1·9])</a:t>
            </a:r>
          </a:p>
          <a:p>
            <a:r>
              <a:rPr lang="it-IT" b="1" i="1" strike="noStrike" spc="-1" dirty="0">
                <a:solidFill>
                  <a:schemeClr val="accent1">
                    <a:lumMod val="50000"/>
                  </a:schemeClr>
                </a:solidFill>
                <a:latin typeface="garamond"/>
              </a:rPr>
              <a:t>Emorragie maggiori &gt;  nel gruppo ASA + </a:t>
            </a:r>
            <a:r>
              <a:rPr lang="it-IT" b="1" i="1" strike="noStrike" spc="-1" dirty="0" err="1">
                <a:solidFill>
                  <a:schemeClr val="accent1">
                    <a:lumMod val="50000"/>
                  </a:schemeClr>
                </a:solidFill>
                <a:latin typeface="garamond"/>
              </a:rPr>
              <a:t>Clopidogrel</a:t>
            </a:r>
            <a:r>
              <a:rPr lang="it-IT" b="1" i="1" strike="noStrike" spc="-1" dirty="0">
                <a:solidFill>
                  <a:schemeClr val="accent1">
                    <a:lumMod val="50000"/>
                  </a:schemeClr>
                </a:solidFill>
                <a:latin typeface="garamond"/>
              </a:rPr>
              <a:t> </a:t>
            </a:r>
            <a:r>
              <a:rPr lang="it-IT" b="0" strike="noStrike" spc="-1" dirty="0">
                <a:latin typeface="garamond"/>
              </a:rPr>
              <a:t>senza differenza nella mortalità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71406" y="2857496"/>
            <a:ext cx="4786346" cy="292895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143636" y="257174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Risultati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571472" y="785794"/>
            <a:ext cx="1428760" cy="35719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000364" y="585789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Garamond" pitchFamily="18" charset="0"/>
              </a:rPr>
              <a:t>2004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85720" y="6357958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Beneficio nei reclutati entro sette giorni dal TIA/</a:t>
            </a:r>
            <a:r>
              <a:rPr lang="it-IT" dirty="0" err="1"/>
              <a:t>stroke</a:t>
            </a:r>
            <a:r>
              <a:rPr lang="it-IT" dirty="0"/>
              <a:t>                &lt;RR 17%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7200" y="-142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9900"/>
                </a:solidFill>
                <a:latin typeface="Garamond"/>
              </a:rPr>
              <a:t>Studio </a:t>
            </a:r>
            <a:r>
              <a:rPr lang="it-IT" sz="4400" b="1" strike="noStrike" spc="-1" dirty="0" err="1">
                <a:solidFill>
                  <a:srgbClr val="009900"/>
                </a:solidFill>
                <a:latin typeface="Garamond"/>
              </a:rPr>
              <a:t>Charisma</a:t>
            </a:r>
            <a:endParaRPr lang="it-IT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428760" y="1285920"/>
            <a:ext cx="8257680" cy="4839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2"/>
          <p:cNvPicPr/>
          <p:nvPr/>
        </p:nvPicPr>
        <p:blipFill>
          <a:blip r:embed="rId2"/>
          <a:stretch/>
        </p:blipFill>
        <p:spPr>
          <a:xfrm>
            <a:off x="142920" y="5429160"/>
            <a:ext cx="7929360" cy="1228320"/>
          </a:xfrm>
          <a:prstGeom prst="rect">
            <a:avLst/>
          </a:prstGeom>
          <a:ln w="9360">
            <a:noFill/>
          </a:ln>
        </p:spPr>
      </p:pic>
      <p:pic>
        <p:nvPicPr>
          <p:cNvPr id="215" name="Picture 4"/>
          <p:cNvPicPr/>
          <p:nvPr/>
        </p:nvPicPr>
        <p:blipFill>
          <a:blip r:embed="rId3"/>
          <a:stretch/>
        </p:blipFill>
        <p:spPr>
          <a:xfrm>
            <a:off x="0" y="4643280"/>
            <a:ext cx="2361960" cy="742680"/>
          </a:xfrm>
          <a:prstGeom prst="rect">
            <a:avLst/>
          </a:prstGeom>
          <a:ln w="9360">
            <a:noFill/>
          </a:ln>
        </p:spPr>
      </p:pic>
      <p:sp>
        <p:nvSpPr>
          <p:cNvPr id="216" name="CustomShape 3"/>
          <p:cNvSpPr/>
          <p:nvPr/>
        </p:nvSpPr>
        <p:spPr>
          <a:xfrm>
            <a:off x="6357960" y="6357960"/>
            <a:ext cx="1928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Garamond"/>
              </a:rPr>
              <a:t>Iso spread 2016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7505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3714776" y="24881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Garamond" pitchFamily="18" charset="0"/>
              </a:rPr>
              <a:t>J. Am </a:t>
            </a:r>
            <a:r>
              <a:rPr lang="en-US" i="1" dirty="0" err="1">
                <a:latin typeface="Garamond" pitchFamily="18" charset="0"/>
              </a:rPr>
              <a:t>Coll</a:t>
            </a:r>
            <a:r>
              <a:rPr lang="en-US" i="1" dirty="0">
                <a:latin typeface="Garamond" pitchFamily="18" charset="0"/>
              </a:rPr>
              <a:t> Card.2007</a:t>
            </a:r>
            <a:endParaRPr lang="it-IT" i="1" dirty="0">
              <a:latin typeface="Garamond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85720" y="29969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Garamond" pitchFamily="18" charset="0"/>
              </a:rPr>
              <a:t>clopidogrel</a:t>
            </a:r>
            <a:r>
              <a:rPr lang="en-US" dirty="0">
                <a:latin typeface="Garamond" pitchFamily="18" charset="0"/>
              </a:rPr>
              <a:t> + ASA o placebo + ASA </a:t>
            </a:r>
            <a:r>
              <a:rPr lang="en-US" dirty="0" err="1">
                <a:latin typeface="Garamond" pitchFamily="18" charset="0"/>
              </a:rPr>
              <a:t>seguiti</a:t>
            </a:r>
            <a:r>
              <a:rPr lang="en-US" dirty="0">
                <a:latin typeface="Garamond" pitchFamily="18" charset="0"/>
              </a:rPr>
              <a:t> per 28 </a:t>
            </a:r>
            <a:r>
              <a:rPr lang="en-US" dirty="0" err="1">
                <a:latin typeface="Garamond" pitchFamily="18" charset="0"/>
              </a:rPr>
              <a:t>mesi</a:t>
            </a:r>
            <a:endParaRPr lang="it-IT" dirty="0">
              <a:latin typeface="Garamon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357430"/>
            <a:ext cx="3002084" cy="29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357158" y="1357298"/>
            <a:ext cx="8572560" cy="1428760"/>
          </a:xfrm>
        </p:spPr>
        <p:txBody>
          <a:bodyPr/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it-IT" dirty="0"/>
              <a:t> </a:t>
            </a:r>
            <a:r>
              <a:rPr lang="it-IT" sz="2400" dirty="0">
                <a:latin typeface="Garamond" pitchFamily="18" charset="0"/>
              </a:rPr>
              <a:t>Valutati pazienti con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it-IT" sz="2400" dirty="0">
                <a:latin typeface="Garamond" pitchFamily="18" charset="0"/>
              </a:rPr>
              <a:t> 1)coronaropatie, malattia cerebrovascolare o PAD 80%dei </a:t>
            </a:r>
            <a:r>
              <a:rPr lang="it-IT" sz="2400" dirty="0" err="1">
                <a:latin typeface="Garamond" pitchFamily="18" charset="0"/>
              </a:rPr>
              <a:t>pz</a:t>
            </a:r>
            <a:r>
              <a:rPr lang="it-IT" sz="2400" dirty="0">
                <a:latin typeface="Garamond" pitchFamily="18" charset="0"/>
              </a:rPr>
              <a:t>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it-IT" sz="2400" dirty="0">
                <a:latin typeface="Garamond" pitchFamily="18" charset="0"/>
              </a:rPr>
              <a:t> 2)multipli fattori di rischio per </a:t>
            </a:r>
            <a:r>
              <a:rPr lang="it-IT" sz="2400" i="1" dirty="0" err="1">
                <a:solidFill>
                  <a:srgbClr val="FF0000"/>
                </a:solidFill>
                <a:latin typeface="Garamond" pitchFamily="18" charset="0"/>
              </a:rPr>
              <a:t>aterotrombosi</a:t>
            </a:r>
            <a:r>
              <a:rPr lang="it-IT" sz="2400" i="1" dirty="0">
                <a:solidFill>
                  <a:srgbClr val="FF0000"/>
                </a:solidFill>
                <a:latin typeface="Garamond" pitchFamily="18" charset="0"/>
              </a:rPr>
              <a:t>              </a:t>
            </a:r>
            <a:r>
              <a:rPr lang="it-IT" sz="2400" dirty="0">
                <a:solidFill>
                  <a:schemeClr val="tx1"/>
                </a:solidFill>
                <a:latin typeface="Garamond" pitchFamily="18" charset="0"/>
              </a:rPr>
              <a:t>20%dei </a:t>
            </a:r>
            <a:r>
              <a:rPr lang="it-IT" sz="2400" dirty="0" err="1">
                <a:solidFill>
                  <a:schemeClr val="tx1"/>
                </a:solidFill>
                <a:latin typeface="Garamond" pitchFamily="18" charset="0"/>
              </a:rPr>
              <a:t>pz</a:t>
            </a:r>
            <a:endParaRPr lang="it-IT" sz="2400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buClr>
                <a:srgbClr val="92D050"/>
              </a:buClr>
            </a:pPr>
            <a:r>
              <a:rPr lang="it-IT" sz="2400" i="1" dirty="0">
                <a:latin typeface="Garamond" pitchFamily="18" charset="0"/>
              </a:rPr>
              <a:t>         RR &lt;12.5% (</a:t>
            </a:r>
            <a:r>
              <a:rPr lang="it-IT" sz="2400" i="1" dirty="0" err="1">
                <a:latin typeface="Garamond" pitchFamily="18" charset="0"/>
              </a:rPr>
              <a:t>P=</a:t>
            </a:r>
            <a:r>
              <a:rPr lang="it-IT" sz="2400" i="1" dirty="0">
                <a:latin typeface="Garamond" pitchFamily="18" charset="0"/>
              </a:rPr>
              <a:t>.046) solo nel gruppo 1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it-IT" sz="2400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9900"/>
                </a:solidFill>
                <a:latin typeface="Garamond"/>
              </a:rPr>
              <a:t>Studio </a:t>
            </a:r>
            <a:r>
              <a:rPr lang="it-IT" sz="4400" b="1" strike="noStrike" spc="-1" dirty="0" err="1">
                <a:solidFill>
                  <a:srgbClr val="009900"/>
                </a:solidFill>
                <a:latin typeface="Garamond"/>
              </a:rPr>
              <a:t>Charisma</a:t>
            </a:r>
            <a:endParaRPr lang="it-IT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6357982" cy="21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ttore 1 6"/>
          <p:cNvCxnSpPr/>
          <p:nvPr/>
        </p:nvCxnSpPr>
        <p:spPr>
          <a:xfrm>
            <a:off x="5214942" y="3213098"/>
            <a:ext cx="185738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071538" y="3427412"/>
            <a:ext cx="150019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14348" y="5786454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>
                <a:latin typeface="Garamond" pitchFamily="18" charset="0"/>
              </a:rPr>
              <a:t>Azione in fase acuta</a:t>
            </a:r>
          </a:p>
          <a:p>
            <a:endParaRPr lang="it-IT" sz="3200" i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/>
              <a:t>CHARISMA: Tempi di Trattamento</a:t>
            </a:r>
          </a:p>
        </p:txBody>
      </p:sp>
      <p:graphicFrame>
        <p:nvGraphicFramePr>
          <p:cNvPr id="41986" name="Group 2"/>
          <p:cNvGraphicFramePr>
            <a:graphicFrameLocks noGrp="1"/>
          </p:cNvGraphicFramePr>
          <p:nvPr/>
        </p:nvGraphicFramePr>
        <p:xfrm>
          <a:off x="250825" y="2349500"/>
          <a:ext cx="8713788" cy="3311526"/>
        </p:xfrm>
        <a:graphic>
          <a:graphicData uri="http://schemas.openxmlformats.org/drawingml/2006/table">
            <a:tbl>
              <a:tblPr/>
              <a:tblGrid>
                <a:gridCol w="199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8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Stroke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71495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Clopidogrel</a:t>
                      </a: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+ ASA</a:t>
                      </a:r>
                    </a:p>
                  </a:txBody>
                  <a:tcPr marL="90000" marR="90000" marT="71495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Placebo     + ASA</a:t>
                      </a:r>
                    </a:p>
                  </a:txBody>
                  <a:tcPr marL="90000" marR="90000" marT="71495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RRR</a:t>
                      </a:r>
                    </a:p>
                  </a:txBody>
                  <a:tcPr marL="90000" marR="90000" marT="71495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90000" marR="90000" marT="71495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&lt;30 giorni</a:t>
                      </a:r>
                    </a:p>
                  </a:txBody>
                  <a:tcPr marL="90000" marR="90000" marT="71495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45/941 (4.78%)</a:t>
                      </a:r>
                    </a:p>
                  </a:txBody>
                  <a:tcPr marL="90000" marR="90000" marT="71495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65/967 (6.72%)</a:t>
                      </a:r>
                    </a:p>
                  </a:txBody>
                  <a:tcPr marL="90000" marR="90000" marT="71495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28.8</a:t>
                      </a:r>
                    </a:p>
                  </a:txBody>
                  <a:tcPr marL="90000" marR="90000" marT="71495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.07</a:t>
                      </a:r>
                    </a:p>
                  </a:txBody>
                  <a:tcPr marL="90000" marR="90000" marT="71495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&gt;30 giorni</a:t>
                      </a:r>
                    </a:p>
                  </a:txBody>
                  <a:tcPr marL="90000" marR="90000" marT="71495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60/1216 (4.93%)</a:t>
                      </a:r>
                    </a:p>
                  </a:txBody>
                  <a:tcPr marL="90000" marR="90000" marT="71495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66/1196 (5.52%)</a:t>
                      </a:r>
                    </a:p>
                  </a:txBody>
                  <a:tcPr marL="90000" marR="90000" marT="71495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11.2</a:t>
                      </a:r>
                    </a:p>
                  </a:txBody>
                  <a:tcPr marL="90000" marR="90000" marT="71495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0.48</a:t>
                      </a:r>
                    </a:p>
                  </a:txBody>
                  <a:tcPr marL="90000" marR="90000" marT="71495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/>
          <p:cNvPicPr/>
          <p:nvPr/>
        </p:nvPicPr>
        <p:blipFill>
          <a:blip r:embed="rId2"/>
          <a:stretch/>
        </p:blipFill>
        <p:spPr>
          <a:xfrm rot="1800">
            <a:off x="523080" y="1082880"/>
            <a:ext cx="7921080" cy="2950920"/>
          </a:xfrm>
          <a:prstGeom prst="rect">
            <a:avLst/>
          </a:prstGeom>
          <a:ln w="9360"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7010280" y="3843720"/>
            <a:ext cx="1499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Garamond"/>
              </a:rPr>
              <a:t>2013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457560" y="11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0000"/>
                </a:solidFill>
                <a:latin typeface="Garamond"/>
              </a:rPr>
              <a:t>Studio Chance</a:t>
            </a: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Picture 2"/>
          <p:cNvPicPr/>
          <p:nvPr/>
        </p:nvPicPr>
        <p:blipFill>
          <a:blip r:embed="rId3"/>
          <a:stretch/>
        </p:blipFill>
        <p:spPr>
          <a:xfrm>
            <a:off x="504000" y="4176000"/>
            <a:ext cx="7881480" cy="2382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32000" y="-21433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FF0000"/>
                </a:solidFill>
                <a:latin typeface="Garamond"/>
              </a:rPr>
              <a:t>Studio Chance</a:t>
            </a:r>
            <a:endParaRPr lang="it-IT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-71470" y="642918"/>
            <a:ext cx="921547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2000" b="0" strike="noStrike" spc="-1" dirty="0">
                <a:latin typeface="Garamond"/>
              </a:rPr>
              <a:t>Valutati 5170 pz </a:t>
            </a:r>
            <a:r>
              <a:rPr lang="it-IT" sz="2400" b="1" strike="noStrike" spc="-1" dirty="0">
                <a:solidFill>
                  <a:srgbClr val="00B050"/>
                </a:solidFill>
                <a:latin typeface="Garamond"/>
              </a:rPr>
              <a:t>in fase acuta  </a:t>
            </a:r>
            <a:r>
              <a:rPr lang="it-IT" sz="2000" b="0" strike="noStrike" spc="-1" dirty="0">
                <a:latin typeface="Garamond"/>
              </a:rPr>
              <a:t>(entro 24 h dall’evento</a:t>
            </a:r>
            <a:r>
              <a:rPr lang="it-IT" sz="2000" spc="-1" dirty="0">
                <a:latin typeface="Garamond"/>
              </a:rPr>
              <a:t> </a:t>
            </a:r>
            <a:r>
              <a:rPr lang="it-IT" sz="2000" b="0" strike="noStrike" spc="-1" dirty="0">
                <a:latin typeface="Garamond"/>
              </a:rPr>
              <a:t>minor </a:t>
            </a:r>
            <a:r>
              <a:rPr lang="it-IT" sz="2000" b="0" strike="noStrike" spc="-1" dirty="0" err="1">
                <a:latin typeface="Garamond"/>
              </a:rPr>
              <a:t>stroke</a:t>
            </a:r>
            <a:r>
              <a:rPr lang="it-IT" sz="2000" b="0" strike="noStrike" spc="-1" dirty="0">
                <a:latin typeface="Garamond"/>
              </a:rPr>
              <a:t> o TIA 33% donne)</a:t>
            </a:r>
          </a:p>
        </p:txBody>
      </p:sp>
      <p:sp>
        <p:nvSpPr>
          <p:cNvPr id="188" name="TextShape 3"/>
          <p:cNvSpPr txBox="1"/>
          <p:nvPr/>
        </p:nvSpPr>
        <p:spPr>
          <a:xfrm>
            <a:off x="285720" y="1285860"/>
            <a:ext cx="392909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800" b="0" strike="noStrike" spc="-1" dirty="0">
                <a:latin typeface="Garamond"/>
              </a:rPr>
              <a:t>Giorno dell’evento : ASA (75-300 mg)</a:t>
            </a:r>
          </a:p>
          <a:p>
            <a:r>
              <a:rPr lang="it-IT" sz="1800" b="0" strike="noStrike" spc="-1" dirty="0">
                <a:latin typeface="Garamond"/>
              </a:rPr>
              <a:t>Giorno 1: </a:t>
            </a:r>
            <a:r>
              <a:rPr lang="it-IT" sz="1800" b="0" strike="noStrike" spc="-1" dirty="0" err="1">
                <a:latin typeface="Garamond"/>
              </a:rPr>
              <a:t>clopidogrel</a:t>
            </a:r>
            <a:r>
              <a:rPr lang="it-IT" sz="1800" b="0" strike="noStrike" spc="-1" dirty="0">
                <a:latin typeface="Garamond"/>
              </a:rPr>
              <a:t> 300 mg</a:t>
            </a:r>
          </a:p>
          <a:p>
            <a:r>
              <a:rPr lang="it-IT" sz="1800" b="0" strike="noStrike" spc="-1" dirty="0">
                <a:latin typeface="Garamond"/>
              </a:rPr>
              <a:t>Giorno 2-90: </a:t>
            </a:r>
            <a:r>
              <a:rPr lang="it-IT" sz="1800" b="0" strike="noStrike" spc="-1" dirty="0" err="1">
                <a:latin typeface="Garamond"/>
              </a:rPr>
              <a:t>clopidogrel</a:t>
            </a:r>
            <a:r>
              <a:rPr lang="it-IT" sz="1800" b="0" strike="noStrike" spc="-1" dirty="0">
                <a:latin typeface="Garamond"/>
              </a:rPr>
              <a:t> 75 mg </a:t>
            </a:r>
          </a:p>
          <a:p>
            <a:r>
              <a:rPr lang="it-IT" sz="1800" b="0" strike="noStrike" spc="-1" dirty="0">
                <a:latin typeface="Garamond"/>
              </a:rPr>
              <a:t>Giorno 2-21: ASA 75 mg</a:t>
            </a:r>
          </a:p>
          <a:p>
            <a:r>
              <a:rPr lang="it-IT" sz="1800" b="0" strike="noStrike" spc="-1" dirty="0">
                <a:latin typeface="Garamond"/>
              </a:rPr>
              <a:t>Giorno 22-90: placebo</a:t>
            </a:r>
          </a:p>
        </p:txBody>
      </p:sp>
      <p:sp>
        <p:nvSpPr>
          <p:cNvPr id="189" name="TextShape 4"/>
          <p:cNvSpPr txBox="1"/>
          <p:nvPr/>
        </p:nvSpPr>
        <p:spPr>
          <a:xfrm>
            <a:off x="357158" y="3058613"/>
            <a:ext cx="3882600" cy="137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800" b="0" strike="noStrike" spc="-1" dirty="0">
                <a:latin typeface="Garamond"/>
              </a:rPr>
              <a:t>Giorno dell’evento : </a:t>
            </a:r>
            <a:r>
              <a:rPr lang="it-IT" spc="-1" dirty="0">
                <a:latin typeface="Garamond"/>
              </a:rPr>
              <a:t>ASA</a:t>
            </a:r>
            <a:r>
              <a:rPr lang="it-IT" sz="1800" b="0" strike="noStrike" spc="-1" dirty="0">
                <a:latin typeface="Garamond"/>
              </a:rPr>
              <a:t> (75-300 mg)</a:t>
            </a:r>
          </a:p>
          <a:p>
            <a:r>
              <a:rPr lang="it-IT" sz="1800" b="0" strike="noStrike" spc="-1" dirty="0">
                <a:latin typeface="Garamond"/>
              </a:rPr>
              <a:t>Giorno 1: placebo</a:t>
            </a:r>
          </a:p>
          <a:p>
            <a:r>
              <a:rPr lang="it-IT" sz="1800" b="0" strike="noStrike" spc="-1" dirty="0">
                <a:latin typeface="Garamond"/>
              </a:rPr>
              <a:t>Giorno 2-90: ASA 75 mg + placebo </a:t>
            </a:r>
          </a:p>
          <a:p>
            <a:endParaRPr lang="it-IT" sz="1800" b="0" strike="noStrike" spc="-1" dirty="0">
              <a:latin typeface="Garamond"/>
            </a:endParaRPr>
          </a:p>
        </p:txBody>
      </p:sp>
      <p:sp>
        <p:nvSpPr>
          <p:cNvPr id="190" name="TextShape 5"/>
          <p:cNvSpPr txBox="1"/>
          <p:nvPr/>
        </p:nvSpPr>
        <p:spPr>
          <a:xfrm>
            <a:off x="4929190" y="1059188"/>
            <a:ext cx="2897280" cy="87723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800" b="1" strike="noStrike" spc="-1" dirty="0">
                <a:solidFill>
                  <a:schemeClr val="accent4">
                    <a:lumMod val="75000"/>
                  </a:schemeClr>
                </a:solidFill>
                <a:latin typeface="Garamond"/>
              </a:rPr>
              <a:t> </a:t>
            </a:r>
            <a:r>
              <a:rPr lang="it-IT" sz="1800" b="1" strike="noStrike" spc="-1" dirty="0" err="1">
                <a:solidFill>
                  <a:schemeClr val="accent4">
                    <a:lumMod val="75000"/>
                  </a:schemeClr>
                </a:solidFill>
                <a:latin typeface="Garamond"/>
              </a:rPr>
              <a:t>Outcome</a:t>
            </a:r>
            <a:r>
              <a:rPr lang="it-IT" sz="1800" b="1" strike="noStrike" spc="-1" dirty="0">
                <a:solidFill>
                  <a:schemeClr val="accent4">
                    <a:lumMod val="75000"/>
                  </a:schemeClr>
                </a:solidFill>
                <a:latin typeface="Garamond"/>
              </a:rPr>
              <a:t> primario</a:t>
            </a:r>
            <a:r>
              <a:rPr lang="it-IT" sz="1800" b="0" strike="noStrike" spc="-1" dirty="0">
                <a:latin typeface="Garamond"/>
              </a:rPr>
              <a:t>: recidiva ictus (ischemico o emorragico) a 90 </a:t>
            </a:r>
            <a:r>
              <a:rPr lang="it-IT" sz="1800" b="0" strike="noStrike" spc="-1" dirty="0" err="1">
                <a:latin typeface="Garamond"/>
              </a:rPr>
              <a:t>gg</a:t>
            </a:r>
            <a:endParaRPr lang="it-IT" sz="1800" b="0" strike="noStrike" spc="-1" dirty="0">
              <a:latin typeface="Garamond"/>
            </a:endParaRPr>
          </a:p>
        </p:txBody>
      </p:sp>
      <p:sp>
        <p:nvSpPr>
          <p:cNvPr id="192" name="TextShape 7"/>
          <p:cNvSpPr txBox="1"/>
          <p:nvPr/>
        </p:nvSpPr>
        <p:spPr>
          <a:xfrm>
            <a:off x="-32" y="4429132"/>
            <a:ext cx="5142960" cy="85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800" b="0" i="1" strike="noStrike" spc="-1" dirty="0">
                <a:latin typeface="Garamond" pitchFamily="18" charset="0"/>
              </a:rPr>
              <a:t>“..</a:t>
            </a:r>
            <a:r>
              <a:rPr lang="it-IT" sz="1800" b="0" i="1" strike="noStrike" spc="-1" dirty="0" err="1">
                <a:latin typeface="Garamond" pitchFamily="18" charset="0"/>
              </a:rPr>
              <a:t>addition</a:t>
            </a:r>
            <a:r>
              <a:rPr lang="it-IT" sz="1800" b="0" i="1" strike="noStrike" spc="-1" dirty="0">
                <a:latin typeface="Garamond" pitchFamily="18" charset="0"/>
              </a:rPr>
              <a:t> </a:t>
            </a:r>
            <a:r>
              <a:rPr lang="it-IT" sz="1800" b="0" i="1" strike="noStrike" spc="-1" dirty="0" err="1">
                <a:latin typeface="Garamond" pitchFamily="18" charset="0"/>
              </a:rPr>
              <a:t>of</a:t>
            </a:r>
            <a:r>
              <a:rPr lang="it-IT" sz="1800" b="0" i="1" strike="noStrike" spc="-1" dirty="0">
                <a:latin typeface="Garamond" pitchFamily="18" charset="0"/>
              </a:rPr>
              <a:t> </a:t>
            </a:r>
            <a:r>
              <a:rPr lang="it-IT" sz="1800" b="0" i="1" strike="noStrike" spc="-1" dirty="0" err="1">
                <a:latin typeface="Garamond" pitchFamily="18" charset="0"/>
              </a:rPr>
              <a:t>clopidogrel</a:t>
            </a:r>
            <a:r>
              <a:rPr lang="it-IT" sz="1800" b="0" i="1" strike="noStrike" spc="-1" dirty="0">
                <a:latin typeface="Garamond" pitchFamily="18" charset="0"/>
              </a:rPr>
              <a:t> </a:t>
            </a:r>
            <a:r>
              <a:rPr lang="it-IT" sz="1800" b="0" i="1" strike="noStrike" spc="-1" dirty="0" err="1">
                <a:latin typeface="Garamond" pitchFamily="18" charset="0"/>
              </a:rPr>
              <a:t>to</a:t>
            </a:r>
            <a:r>
              <a:rPr lang="it-IT" sz="1800" b="0" i="1" strike="noStrike" spc="-1" dirty="0">
                <a:latin typeface="Garamond" pitchFamily="18" charset="0"/>
              </a:rPr>
              <a:t> </a:t>
            </a:r>
            <a:r>
              <a:rPr lang="it-IT" sz="1800" b="0" i="1" strike="noStrike" spc="-1" dirty="0" err="1">
                <a:latin typeface="Garamond" pitchFamily="18" charset="0"/>
              </a:rPr>
              <a:t>aspirin</a:t>
            </a:r>
            <a:r>
              <a:rPr lang="it-IT" sz="1800" b="0" i="1" strike="noStrike" spc="-1" dirty="0">
                <a:latin typeface="Garamond" pitchFamily="18" charset="0"/>
              </a:rPr>
              <a:t> </a:t>
            </a:r>
            <a:r>
              <a:rPr lang="it-IT" sz="1800" b="0" i="1" strike="noStrike" spc="-1" dirty="0" err="1">
                <a:latin typeface="Garamond" pitchFamily="18" charset="0"/>
              </a:rPr>
              <a:t>within</a:t>
            </a:r>
            <a:endParaRPr lang="it-IT" sz="1800" b="0" i="1" strike="noStrike" spc="-1" dirty="0">
              <a:latin typeface="Garamond" pitchFamily="18" charset="0"/>
            </a:endParaRPr>
          </a:p>
          <a:p>
            <a:r>
              <a:rPr lang="it-IT" sz="1800" b="0" i="1" strike="noStrike" spc="-1" dirty="0">
                <a:latin typeface="Garamond" pitchFamily="18" charset="0"/>
              </a:rPr>
              <a:t>24 </a:t>
            </a:r>
            <a:r>
              <a:rPr lang="it-IT" sz="1800" b="0" i="1" strike="noStrike" spc="-1" dirty="0" err="1">
                <a:latin typeface="Garamond" pitchFamily="18" charset="0"/>
              </a:rPr>
              <a:t>hours</a:t>
            </a:r>
            <a:r>
              <a:rPr lang="it-IT" sz="1800" b="0" i="1" strike="noStrike" spc="-1" dirty="0">
                <a:latin typeface="Garamond" pitchFamily="18" charset="0"/>
              </a:rPr>
              <a:t> </a:t>
            </a:r>
            <a:r>
              <a:rPr lang="it-IT" sz="1800" b="0" i="1" strike="noStrike" spc="-1" dirty="0" err="1">
                <a:latin typeface="Garamond" pitchFamily="18" charset="0"/>
              </a:rPr>
              <a:t>after</a:t>
            </a:r>
            <a:r>
              <a:rPr lang="it-IT" sz="1800" b="0" i="1" strike="noStrike" spc="-1" dirty="0">
                <a:latin typeface="Garamond" pitchFamily="18" charset="0"/>
              </a:rPr>
              <a:t> </a:t>
            </a:r>
            <a:r>
              <a:rPr lang="it-IT" sz="1800" b="0" i="1" strike="noStrike" spc="-1" dirty="0" err="1">
                <a:latin typeface="Garamond" pitchFamily="18" charset="0"/>
              </a:rPr>
              <a:t>symptom</a:t>
            </a:r>
            <a:r>
              <a:rPr lang="it-IT" sz="1800" b="0" i="1" strike="noStrike" spc="-1" dirty="0">
                <a:latin typeface="Garamond" pitchFamily="18" charset="0"/>
              </a:rPr>
              <a:t> </a:t>
            </a:r>
            <a:r>
              <a:rPr lang="it-IT" sz="1800" b="0" i="1" strike="noStrike" spc="-1" dirty="0" err="1">
                <a:latin typeface="Garamond" pitchFamily="18" charset="0"/>
              </a:rPr>
              <a:t>onset</a:t>
            </a:r>
            <a:r>
              <a:rPr lang="it-IT" sz="1800" b="0" i="1" strike="noStrike" spc="-1" dirty="0">
                <a:latin typeface="Garamond" pitchFamily="18" charset="0"/>
              </a:rPr>
              <a:t> </a:t>
            </a:r>
            <a:r>
              <a:rPr lang="it-IT" sz="1800" b="0" i="1" strike="noStrike" spc="-1" dirty="0" err="1">
                <a:latin typeface="Garamond" pitchFamily="18" charset="0"/>
              </a:rPr>
              <a:t>reduced</a:t>
            </a:r>
            <a:r>
              <a:rPr lang="it-IT" sz="1800" b="0" i="1" strike="noStrike" spc="-1" dirty="0">
                <a:latin typeface="Garamond" pitchFamily="18" charset="0"/>
              </a:rPr>
              <a:t> the </a:t>
            </a:r>
            <a:r>
              <a:rPr lang="it-IT" sz="1800" b="0" i="1" strike="noStrike" spc="-1" dirty="0" err="1">
                <a:latin typeface="Garamond" pitchFamily="18" charset="0"/>
              </a:rPr>
              <a:t>risk</a:t>
            </a:r>
            <a:r>
              <a:rPr lang="it-IT" sz="1800" b="0" i="1" strike="noStrike" spc="-1" dirty="0">
                <a:latin typeface="Garamond" pitchFamily="18" charset="0"/>
              </a:rPr>
              <a:t> </a:t>
            </a:r>
            <a:r>
              <a:rPr lang="it-IT" sz="1800" b="0" i="1" strike="noStrike" spc="-1" dirty="0" err="1">
                <a:latin typeface="Garamond" pitchFamily="18" charset="0"/>
              </a:rPr>
              <a:t>of</a:t>
            </a:r>
            <a:endParaRPr lang="it-IT" sz="1800" b="0" i="1" strike="noStrike" spc="-1" dirty="0">
              <a:latin typeface="Garamond" pitchFamily="18" charset="0"/>
            </a:endParaRPr>
          </a:p>
          <a:p>
            <a:r>
              <a:rPr lang="it-IT" sz="1800" b="0" i="1" strike="noStrike" spc="-1" dirty="0" err="1">
                <a:latin typeface="Garamond" pitchFamily="18" charset="0"/>
              </a:rPr>
              <a:t>subsequent</a:t>
            </a:r>
            <a:r>
              <a:rPr lang="it-IT" sz="1800" b="0" i="1" strike="noStrike" spc="-1" dirty="0">
                <a:latin typeface="Garamond" pitchFamily="18" charset="0"/>
              </a:rPr>
              <a:t> </a:t>
            </a:r>
            <a:r>
              <a:rPr lang="it-IT" sz="1800" b="0" i="1" strike="noStrike" spc="-1" dirty="0" err="1">
                <a:latin typeface="Garamond" pitchFamily="18" charset="0"/>
              </a:rPr>
              <a:t>stroke</a:t>
            </a:r>
            <a:r>
              <a:rPr lang="it-IT" sz="1800" b="0" i="1" strike="noStrike" spc="-1" dirty="0">
                <a:latin typeface="Garamond" pitchFamily="18" charset="0"/>
              </a:rPr>
              <a:t> by 32.0%, NNT 29”</a:t>
            </a:r>
          </a:p>
        </p:txBody>
      </p:sp>
      <p:sp>
        <p:nvSpPr>
          <p:cNvPr id="193" name="TextShape 8"/>
          <p:cNvSpPr txBox="1"/>
          <p:nvPr/>
        </p:nvSpPr>
        <p:spPr>
          <a:xfrm>
            <a:off x="-71470" y="5936150"/>
            <a:ext cx="9684030" cy="17076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800" b="0" strike="noStrike" spc="-1" dirty="0">
                <a:latin typeface="Garamond" pitchFamily="18" charset="0"/>
              </a:rPr>
              <a:t> </a:t>
            </a:r>
            <a:r>
              <a:rPr lang="it-IT" spc="-1" dirty="0">
                <a:latin typeface="Garamond" pitchFamily="18" charset="0"/>
              </a:rPr>
              <a:t>B</a:t>
            </a:r>
            <a:r>
              <a:rPr lang="it-IT" sz="1800" b="0" strike="noStrike" spc="-1" dirty="0">
                <a:latin typeface="Garamond" pitchFamily="18" charset="0"/>
              </a:rPr>
              <a:t>asso rischio emorragie( meno tessuto ischemico- doppia </a:t>
            </a:r>
            <a:r>
              <a:rPr lang="it-IT" sz="1800" b="0" strike="noStrike" spc="-1" dirty="0" err="1">
                <a:latin typeface="Garamond" pitchFamily="18" charset="0"/>
              </a:rPr>
              <a:t>antiaggregazione</a:t>
            </a:r>
            <a:r>
              <a:rPr lang="it-IT" sz="1800" b="0" strike="noStrike" spc="-1" dirty="0">
                <a:latin typeface="Garamond" pitchFamily="18" charset="0"/>
              </a:rPr>
              <a:t> solo per 21 giorni)</a:t>
            </a:r>
          </a:p>
          <a:p>
            <a:r>
              <a:rPr lang="it-IT" sz="1800" b="0" strike="noStrike" spc="-1" dirty="0">
                <a:latin typeface="Garamond" pitchFamily="18" charset="0"/>
              </a:rPr>
              <a:t>Pazienti ad alto rischio di recidiva per ipertensione,fumo, obesità non controllate</a:t>
            </a:r>
          </a:p>
          <a:p>
            <a:r>
              <a:rPr lang="it-IT" sz="1800" b="0" strike="noStrike" spc="-1" dirty="0">
                <a:latin typeface="Garamond" pitchFamily="18" charset="0"/>
              </a:rPr>
              <a:t>Popolazione cinese (alta prevalenza polimorfismo genetico del metabolismo del </a:t>
            </a:r>
            <a:r>
              <a:rPr lang="it-IT" sz="1800" b="0" strike="noStrike" spc="-1" dirty="0" err="1">
                <a:latin typeface="Garamond" pitchFamily="18" charset="0"/>
              </a:rPr>
              <a:t>clopidogrel</a:t>
            </a:r>
            <a:r>
              <a:rPr lang="it-IT" sz="1800" b="0" strike="noStrike" spc="-1" dirty="0">
                <a:latin typeface="Garamond" pitchFamily="18" charset="0"/>
              </a:rPr>
              <a:t>)?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285720" y="1142984"/>
            <a:ext cx="3500462" cy="178595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285720" y="3071811"/>
            <a:ext cx="3643338" cy="92869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 rot="5400000">
            <a:off x="-689706" y="188207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4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GRUPPO 1</a:t>
            </a:r>
          </a:p>
        </p:txBody>
      </p:sp>
      <p:sp>
        <p:nvSpPr>
          <p:cNvPr id="14" name="CasellaDiTesto 13"/>
          <p:cNvSpPr txBox="1"/>
          <p:nvPr/>
        </p:nvSpPr>
        <p:spPr>
          <a:xfrm rot="5400000">
            <a:off x="-739118" y="3453707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4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GRUPPO 2</a:t>
            </a:r>
          </a:p>
        </p:txBody>
      </p:sp>
      <p:pic>
        <p:nvPicPr>
          <p:cNvPr id="1030" name="Picture 6" descr="Risultati immagini per punto interrogativ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1240" y="6038853"/>
            <a:ext cx="554198" cy="819147"/>
          </a:xfrm>
          <a:prstGeom prst="rect">
            <a:avLst/>
          </a:prstGeom>
          <a:noFill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F24B7A-D467-B14A-B622-9184E8710389}"/>
              </a:ext>
            </a:extLst>
          </p:cNvPr>
          <p:cNvSpPr txBox="1"/>
          <p:nvPr/>
        </p:nvSpPr>
        <p:spPr>
          <a:xfrm>
            <a:off x="6715125" y="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0B95B9-4152-D441-8BC7-E8794DAAC6CF}"/>
              </a:ext>
            </a:extLst>
          </p:cNvPr>
          <p:cNvSpPr txBox="1"/>
          <p:nvPr/>
        </p:nvSpPr>
        <p:spPr>
          <a:xfrm>
            <a:off x="5543550" y="3686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FE556E-E245-5143-A720-42CF131E4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2006368"/>
            <a:ext cx="4820546" cy="379889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21A7E1-12BD-8D47-ABF7-469522517326}"/>
              </a:ext>
            </a:extLst>
          </p:cNvPr>
          <p:cNvSpPr txBox="1"/>
          <p:nvPr/>
        </p:nvSpPr>
        <p:spPr>
          <a:xfrm>
            <a:off x="0" y="5418618"/>
            <a:ext cx="721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pc="-1" dirty="0">
              <a:latin typeface="Garamond" pitchFamily="18" charset="0"/>
            </a:endParaRPr>
          </a:p>
          <a:p>
            <a:r>
              <a:rPr lang="it-IT" spc="-1" dirty="0">
                <a:latin typeface="Garamond" pitchFamily="18" charset="0"/>
              </a:rPr>
              <a:t> popolazione cinese patologia intracranica,  prime ore, esclusione ictus severi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lum bright="-24000" contrast="18000"/>
          </a:blip>
          <a:srcRect/>
          <a:stretch>
            <a:fillRect/>
          </a:stretch>
        </p:blipFill>
        <p:spPr bwMode="auto">
          <a:xfrm>
            <a:off x="0" y="1220788"/>
            <a:ext cx="3695700" cy="563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508625" y="219075"/>
            <a:ext cx="2879725" cy="947738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Patologia dei  grossi vasi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14342" t="5505" r="17569"/>
          <a:stretch>
            <a:fillRect/>
          </a:stretch>
        </p:blipFill>
        <p:spPr bwMode="auto">
          <a:xfrm>
            <a:off x="7164388" y="1341438"/>
            <a:ext cx="1743075" cy="309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 l="40781" r="40929" b="66628"/>
          <a:stretch>
            <a:fillRect/>
          </a:stretch>
        </p:blipFill>
        <p:spPr bwMode="auto">
          <a:xfrm>
            <a:off x="4859338" y="3979863"/>
            <a:ext cx="2017712" cy="2762250"/>
          </a:xfrm>
          <a:prstGeom prst="rect">
            <a:avLst/>
          </a:prstGeom>
          <a:noFill/>
          <a:ln w="9360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024688" y="5565775"/>
            <a:ext cx="1825625" cy="703263"/>
          </a:xfrm>
          <a:prstGeom prst="rect">
            <a:avLst/>
          </a:prstGeom>
          <a:noFill/>
          <a:ln w="936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latin typeface="Times New Roman" pitchFamily="18" charset="0"/>
              </a:rPr>
              <a:t>Stenosi serrata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latin typeface="Times New Roman" pitchFamily="18" charset="0"/>
              </a:rPr>
              <a:t>Carotide interna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7235825" y="2636838"/>
            <a:ext cx="504825" cy="1587"/>
          </a:xfrm>
          <a:prstGeom prst="line">
            <a:avLst/>
          </a:prstGeom>
          <a:noFill/>
          <a:ln w="9360">
            <a:solidFill>
              <a:srgbClr val="000099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6154738" y="4797425"/>
            <a:ext cx="866775" cy="215900"/>
          </a:xfrm>
          <a:prstGeom prst="line">
            <a:avLst/>
          </a:prstGeom>
          <a:noFill/>
          <a:ln w="936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 l="2666" t="7085" r="3696"/>
          <a:stretch>
            <a:fillRect/>
          </a:stretch>
        </p:blipFill>
        <p:spPr bwMode="auto">
          <a:xfrm>
            <a:off x="3857625" y="1760538"/>
            <a:ext cx="3095625" cy="1733550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07640" y="-285776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FF0000"/>
                </a:solidFill>
                <a:latin typeface="Garamond"/>
              </a:rPr>
              <a:t>Trattamento in fase acuta?</a:t>
            </a:r>
            <a:endParaRPr lang="it-IT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71406" y="2357430"/>
            <a:ext cx="9001156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 err="1">
                <a:solidFill>
                  <a:srgbClr val="000000"/>
                </a:solidFill>
                <a:latin typeface="Garamond"/>
              </a:rPr>
              <a:t>Subanalisi</a:t>
            </a:r>
            <a:r>
              <a:rPr lang="it-IT" sz="2000" b="0" strike="noStrike" spc="-1" dirty="0">
                <a:solidFill>
                  <a:srgbClr val="000000"/>
                </a:solidFill>
                <a:latin typeface="Garamond"/>
              </a:rPr>
              <a:t> dello studio CHANCE che conferma eventi ischemici </a:t>
            </a:r>
            <a:r>
              <a:rPr lang="it-IT" sz="2000" spc="-1" dirty="0">
                <a:solidFill>
                  <a:srgbClr val="000000"/>
                </a:solidFill>
                <a:latin typeface="Garamond"/>
              </a:rPr>
              <a:t>ne</a:t>
            </a:r>
            <a:r>
              <a:rPr lang="it-IT" sz="2000" b="0" strike="noStrike" spc="-1" dirty="0">
                <a:solidFill>
                  <a:srgbClr val="000000"/>
                </a:solidFill>
                <a:latin typeface="Garamond"/>
              </a:rPr>
              <a:t>l 50% entro 48 ore il 60% dei quali entro 12 ore (placca aterosclerotica instabile,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Garamond"/>
              </a:rPr>
              <a:t>accellerata</a:t>
            </a:r>
            <a:r>
              <a:rPr lang="it-IT" sz="2000" b="0" strike="noStrike" spc="-1" dirty="0">
                <a:solidFill>
                  <a:srgbClr val="000000"/>
                </a:solidFill>
                <a:latin typeface="Garamond"/>
              </a:rPr>
              <a:t> aggregazione piastrinica) suggerendo questa come finestra terapeutica per la doppia</a:t>
            </a:r>
          </a:p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it-IT" sz="2000" spc="-1" dirty="0">
                <a:solidFill>
                  <a:srgbClr val="000000"/>
                </a:solidFill>
                <a:latin typeface="Garamond"/>
              </a:rPr>
              <a:t>      </a:t>
            </a:r>
            <a:r>
              <a:rPr lang="it-IT" sz="2000" spc="-1" dirty="0" err="1">
                <a:solidFill>
                  <a:srgbClr val="000000"/>
                </a:solidFill>
                <a:latin typeface="Garamond"/>
              </a:rPr>
              <a:t>antiaggregazione</a:t>
            </a: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000000"/>
                </a:solidFill>
                <a:latin typeface="Garamond"/>
              </a:rPr>
              <a:t>L’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Garamond"/>
              </a:rPr>
              <a:t>outcome</a:t>
            </a:r>
            <a:r>
              <a:rPr lang="it-IT" sz="2000" b="0" strike="noStrike" spc="-1" dirty="0">
                <a:solidFill>
                  <a:srgbClr val="000000"/>
                </a:solidFill>
                <a:latin typeface="Garamond"/>
              </a:rPr>
              <a:t> primario era ictus ischemico a 90 giorni sono stati analizzati: ictus ischemico e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Garamond"/>
              </a:rPr>
              <a:t>stroke</a:t>
            </a:r>
            <a:r>
              <a:rPr lang="it-IT" sz="2000" b="0" strike="noStrike" spc="-1" dirty="0">
                <a:solidFill>
                  <a:srgbClr val="000000"/>
                </a:solidFill>
                <a:latin typeface="Garamond"/>
              </a:rPr>
              <a:t> in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Garamond"/>
              </a:rPr>
              <a:t>pregressione</a:t>
            </a: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4" name="Picture 2"/>
          <p:cNvPicPr/>
          <p:nvPr/>
        </p:nvPicPr>
        <p:blipFill>
          <a:blip r:embed="rId3"/>
          <a:stretch/>
        </p:blipFill>
        <p:spPr>
          <a:xfrm>
            <a:off x="71630" y="500042"/>
            <a:ext cx="6286320" cy="1952280"/>
          </a:xfrm>
          <a:prstGeom prst="rect">
            <a:avLst/>
          </a:prstGeom>
          <a:ln w="9360">
            <a:noFill/>
          </a:ln>
        </p:spPr>
      </p:pic>
      <p:sp>
        <p:nvSpPr>
          <p:cNvPr id="205" name="TextShape 3"/>
          <p:cNvSpPr txBox="1"/>
          <p:nvPr/>
        </p:nvSpPr>
        <p:spPr>
          <a:xfrm>
            <a:off x="-108520" y="4437112"/>
            <a:ext cx="4320480" cy="23494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800" b="0" i="1" strike="noStrike" spc="-1" dirty="0">
                <a:latin typeface="Garamond" pitchFamily="18" charset="0"/>
              </a:rPr>
              <a:t>Tra i pazienti che hanno iniziato terapia antiaggregante entro le 12 h dal minor </a:t>
            </a:r>
            <a:r>
              <a:rPr lang="it-IT" sz="1800" b="0" i="1" strike="noStrike" spc="-1" dirty="0" err="1">
                <a:latin typeface="Garamond" pitchFamily="18" charset="0"/>
              </a:rPr>
              <a:t>stroke</a:t>
            </a:r>
            <a:r>
              <a:rPr lang="it-IT" sz="1800" b="0" i="1" strike="noStrike" spc="-1" dirty="0">
                <a:latin typeface="Garamond" pitchFamily="18" charset="0"/>
              </a:rPr>
              <a:t>/TIA, </a:t>
            </a:r>
          </a:p>
          <a:p>
            <a:pPr algn="ctr"/>
            <a:r>
              <a:rPr lang="it-IT" sz="1800" b="0" i="1" strike="noStrike" spc="-1" dirty="0">
                <a:latin typeface="Garamond" pitchFamily="18" charset="0"/>
              </a:rPr>
              <a:t>la combinazione ASA + </a:t>
            </a:r>
            <a:r>
              <a:rPr lang="it-IT" sz="1800" b="0" i="1" strike="noStrike" spc="-1" dirty="0" err="1">
                <a:latin typeface="Garamond" pitchFamily="18" charset="0"/>
              </a:rPr>
              <a:t>clopidogrel</a:t>
            </a:r>
            <a:r>
              <a:rPr lang="it-IT" sz="1800" b="0" i="1" strike="noStrike" spc="-1" dirty="0">
                <a:latin typeface="Garamond" pitchFamily="18" charset="0"/>
              </a:rPr>
              <a:t> era superiore alla sola ASA nel ridurre il rischio di </a:t>
            </a:r>
            <a:r>
              <a:rPr lang="it-IT" sz="1800" b="0" i="1" strike="noStrike" spc="-1" dirty="0" err="1">
                <a:latin typeface="Garamond" pitchFamily="18" charset="0"/>
              </a:rPr>
              <a:t>stroke</a:t>
            </a:r>
            <a:r>
              <a:rPr lang="it-IT" sz="1800" b="0" i="1" strike="noStrike" spc="-1" dirty="0">
                <a:latin typeface="Garamond" pitchFamily="18" charset="0"/>
              </a:rPr>
              <a:t> ischemico nei 3 mesi successivi,</a:t>
            </a:r>
          </a:p>
          <a:p>
            <a:pPr algn="ctr"/>
            <a:r>
              <a:rPr lang="it-IT" sz="1800" b="0" i="1" strike="noStrike" spc="-1" dirty="0">
                <a:latin typeface="Garamond" pitchFamily="18" charset="0"/>
              </a:rPr>
              <a:t> con 2.7% riduzione del rischio assoluto (NNT 34)nel gruppo ictus ischemico ricorrente ma non nel gruppo ictus in progressione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286124"/>
            <a:ext cx="514350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6500858" cy="209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214282" y="2097937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Garamond" pitchFamily="18" charset="0"/>
              </a:rPr>
              <a:t>Tra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i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pz</a:t>
            </a:r>
            <a:r>
              <a:rPr lang="en-US" dirty="0">
                <a:latin typeface="Garamond" pitchFamily="18" charset="0"/>
              </a:rPr>
              <a:t> con minor stroke </a:t>
            </a:r>
            <a:r>
              <a:rPr lang="en-US" dirty="0" err="1">
                <a:latin typeface="Garamond" pitchFamily="18" charset="0"/>
              </a:rPr>
              <a:t>ischemico</a:t>
            </a:r>
            <a:r>
              <a:rPr lang="en-US" dirty="0">
                <a:latin typeface="Garamond" pitchFamily="18" charset="0"/>
              </a:rPr>
              <a:t> o TIA, </a:t>
            </a:r>
            <a:r>
              <a:rPr lang="en-US" dirty="0" err="1">
                <a:latin typeface="Garamond" pitchFamily="18" charset="0"/>
              </a:rPr>
              <a:t>l’uso</a:t>
            </a:r>
            <a:r>
              <a:rPr lang="en-US" dirty="0">
                <a:latin typeface="Garamond" pitchFamily="18" charset="0"/>
              </a:rPr>
              <a:t> del </a:t>
            </a:r>
            <a:r>
              <a:rPr lang="en-US" dirty="0" err="1">
                <a:latin typeface="Garamond" pitchFamily="18" charset="0"/>
              </a:rPr>
              <a:t>clopidogrel</a:t>
            </a:r>
            <a:r>
              <a:rPr lang="en-US" dirty="0">
                <a:latin typeface="Garamond" pitchFamily="18" charset="0"/>
              </a:rPr>
              <a:t> + ASA </a:t>
            </a:r>
            <a:r>
              <a:rPr lang="en-US" dirty="0" err="1">
                <a:latin typeface="Garamond" pitchFamily="18" charset="0"/>
              </a:rPr>
              <a:t>comparato</a:t>
            </a:r>
            <a:r>
              <a:rPr lang="en-US" dirty="0">
                <a:latin typeface="Garamond" pitchFamily="18" charset="0"/>
              </a:rPr>
              <a:t> con la sola ASA </a:t>
            </a:r>
            <a:r>
              <a:rPr lang="en-US" dirty="0" err="1">
                <a:latin typeface="Garamond" pitchFamily="18" charset="0"/>
              </a:rPr>
              <a:t>riduce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il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rischio</a:t>
            </a:r>
            <a:r>
              <a:rPr lang="en-US" dirty="0">
                <a:latin typeface="Garamond" pitchFamily="18" charset="0"/>
              </a:rPr>
              <a:t> di </a:t>
            </a:r>
            <a:r>
              <a:rPr lang="en-US" dirty="0" err="1">
                <a:latin typeface="Garamond" pitchFamily="18" charset="0"/>
              </a:rPr>
              <a:t>recidiva</a:t>
            </a:r>
            <a:r>
              <a:rPr lang="en-US" dirty="0">
                <a:latin typeface="Garamond" pitchFamily="18" charset="0"/>
              </a:rPr>
              <a:t> solo </a:t>
            </a:r>
            <a:r>
              <a:rPr lang="en-US" dirty="0" err="1">
                <a:latin typeface="Garamond" pitchFamily="18" charset="0"/>
              </a:rPr>
              <a:t>nel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sottogruppo</a:t>
            </a:r>
            <a:r>
              <a:rPr lang="en-US" dirty="0">
                <a:latin typeface="Garamond" pitchFamily="18" charset="0"/>
              </a:rPr>
              <a:t> di </a:t>
            </a:r>
            <a:r>
              <a:rPr lang="en-US" dirty="0" err="1">
                <a:latin typeface="Garamond" pitchFamily="18" charset="0"/>
              </a:rPr>
              <a:t>pz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Garamond" pitchFamily="18" charset="0"/>
              </a:rPr>
              <a:t>non carriers </a:t>
            </a:r>
            <a:r>
              <a:rPr lang="en-US" b="1" i="1" dirty="0" err="1">
                <a:solidFill>
                  <a:srgbClr val="FF0000"/>
                </a:solidFill>
                <a:latin typeface="Garamond" pitchFamily="18" charset="0"/>
              </a:rPr>
              <a:t>degli</a:t>
            </a:r>
            <a:r>
              <a:rPr lang="en-US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Garamond" pitchFamily="18" charset="0"/>
              </a:rPr>
              <a:t>alleli</a:t>
            </a:r>
            <a:r>
              <a:rPr lang="en-US" b="1" i="1" dirty="0">
                <a:solidFill>
                  <a:srgbClr val="FF0000"/>
                </a:solidFill>
                <a:latin typeface="Garamond" pitchFamily="18" charset="0"/>
              </a:rPr>
              <a:t> loss-of-function del CYP2C19 2 e 3 non </a:t>
            </a:r>
            <a:r>
              <a:rPr lang="en-US" b="1" i="1" dirty="0" err="1">
                <a:solidFill>
                  <a:srgbClr val="FF0000"/>
                </a:solidFill>
                <a:latin typeface="Garamond" pitchFamily="18" charset="0"/>
              </a:rPr>
              <a:t>nel</a:t>
            </a:r>
            <a:r>
              <a:rPr lang="en-US" b="1" i="1" dirty="0">
                <a:solidFill>
                  <a:srgbClr val="FF0000"/>
                </a:solidFill>
                <a:latin typeface="Garamond" pitchFamily="18" charset="0"/>
              </a:rPr>
              <a:t> 17</a:t>
            </a:r>
          </a:p>
          <a:p>
            <a:r>
              <a:rPr lang="en-US" dirty="0" err="1">
                <a:latin typeface="Garamond" pitchFamily="18" charset="0"/>
              </a:rPr>
              <a:t>Ciò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supporta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il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ruolo</a:t>
            </a:r>
            <a:r>
              <a:rPr lang="en-US" dirty="0">
                <a:latin typeface="Garamond" pitchFamily="18" charset="0"/>
              </a:rPr>
              <a:t> del </a:t>
            </a:r>
            <a:r>
              <a:rPr lang="en-US" dirty="0" err="1">
                <a:latin typeface="Garamond" pitchFamily="18" charset="0"/>
              </a:rPr>
              <a:t>genotipo</a:t>
            </a:r>
            <a:r>
              <a:rPr lang="en-US" dirty="0">
                <a:latin typeface="Garamond" pitchFamily="18" charset="0"/>
              </a:rPr>
              <a:t> CYP2C19 </a:t>
            </a:r>
            <a:r>
              <a:rPr lang="it-IT" dirty="0">
                <a:latin typeface="Garamond" pitchFamily="18" charset="0"/>
              </a:rPr>
              <a:t>nell’efficacia di questo trattamento ( elevata aggregazione piastrinica ADP indotta). In un sottogruppo ASA-Clop dello studio SPS3 CYP2C19*2 </a:t>
            </a:r>
            <a:r>
              <a:rPr lang="it-IT" dirty="0" err="1">
                <a:latin typeface="Garamond" pitchFamily="18" charset="0"/>
              </a:rPr>
              <a:t>loss</a:t>
            </a:r>
            <a:r>
              <a:rPr lang="it-IT" dirty="0">
                <a:latin typeface="Garamond" pitchFamily="18" charset="0"/>
              </a:rPr>
              <a:t> of </a:t>
            </a:r>
            <a:r>
              <a:rPr lang="it-IT" dirty="0" err="1">
                <a:latin typeface="Garamond" pitchFamily="18" charset="0"/>
              </a:rPr>
              <a:t>function</a:t>
            </a:r>
            <a:r>
              <a:rPr lang="it-IT" dirty="0">
                <a:latin typeface="Garamond" pitchFamily="18" charset="0"/>
              </a:rPr>
              <a:t> allele è associato ad incremento rischio </a:t>
            </a:r>
            <a:r>
              <a:rPr lang="it-IT" dirty="0" err="1">
                <a:latin typeface="Garamond" pitchFamily="18" charset="0"/>
              </a:rPr>
              <a:t>stroke</a:t>
            </a:r>
            <a:r>
              <a:rPr lang="it-IT" dirty="0">
                <a:latin typeface="Garamond" pitchFamily="18" charset="0"/>
              </a:rPr>
              <a:t> comparato con *17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98963" y="1556792"/>
            <a:ext cx="1857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Garamond" pitchFamily="18" charset="0"/>
              </a:rPr>
              <a:t>JAMA. 2016</a:t>
            </a:r>
            <a:endParaRPr lang="it-IT" dirty="0">
              <a:latin typeface="Garamond" pitchFamily="18" charset="0"/>
            </a:endParaRPr>
          </a:p>
        </p:txBody>
      </p:sp>
      <p:pic>
        <p:nvPicPr>
          <p:cNvPr id="13317" name="Picture 5" descr="Risultati immagini per promemori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571" y="3786896"/>
            <a:ext cx="4573140" cy="2928958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395537" y="4286256"/>
            <a:ext cx="3925876" cy="142876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4143380"/>
            <a:ext cx="4466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Garamond" pitchFamily="18" charset="0"/>
              </a:rPr>
              <a:t>Clopidogrel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richiede</a:t>
            </a:r>
            <a:r>
              <a:rPr lang="en-US" dirty="0">
                <a:latin typeface="Garamond" pitchFamily="18" charset="0"/>
              </a:rPr>
              <a:t> la </a:t>
            </a:r>
            <a:r>
              <a:rPr lang="en-US" dirty="0" err="1">
                <a:latin typeface="Garamond" pitchFamily="18" charset="0"/>
              </a:rPr>
              <a:t>conversione</a:t>
            </a:r>
            <a:r>
              <a:rPr lang="en-US" dirty="0">
                <a:latin typeface="Garamond" pitchFamily="18" charset="0"/>
              </a:rPr>
              <a:t> a </a:t>
            </a:r>
            <a:r>
              <a:rPr lang="en-US" dirty="0" err="1">
                <a:latin typeface="Garamond" pitchFamily="18" charset="0"/>
              </a:rPr>
              <a:t>metabolita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attivo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dal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citocromo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epatico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isoenzima</a:t>
            </a:r>
            <a:r>
              <a:rPr lang="en-US" dirty="0">
                <a:latin typeface="Garamond" pitchFamily="18" charset="0"/>
              </a:rPr>
              <a:t> p450 (CYP) </a:t>
            </a:r>
            <a:r>
              <a:rPr lang="it-IT" dirty="0">
                <a:latin typeface="Garamond" pitchFamily="18" charset="0"/>
              </a:rPr>
              <a:t>per ottenere effetto antiaggregante, e il </a:t>
            </a:r>
            <a:r>
              <a:rPr lang="it-IT" dirty="0" err="1">
                <a:latin typeface="Garamond" pitchFamily="18" charset="0"/>
              </a:rPr>
              <a:t>polimorfisomo</a:t>
            </a:r>
            <a:r>
              <a:rPr lang="it-IT" dirty="0">
                <a:latin typeface="Garamond" pitchFamily="18" charset="0"/>
              </a:rPr>
              <a:t> del gene </a:t>
            </a:r>
            <a:r>
              <a:rPr lang="it-IT" i="1" dirty="0">
                <a:latin typeface="Garamond" pitchFamily="18" charset="0"/>
              </a:rPr>
              <a:t>CYP2C19 (OMIM</a:t>
            </a:r>
          </a:p>
          <a:p>
            <a:pPr algn="ctr"/>
            <a:r>
              <a:rPr lang="en-US" dirty="0">
                <a:latin typeface="Garamond" pitchFamily="18" charset="0"/>
              </a:rPr>
              <a:t>124020) è </a:t>
            </a:r>
            <a:r>
              <a:rPr lang="en-US" dirty="0" err="1">
                <a:latin typeface="Garamond" pitchFamily="18" charset="0"/>
              </a:rPr>
              <a:t>stato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identificato</a:t>
            </a:r>
            <a:r>
              <a:rPr lang="en-US" dirty="0">
                <a:latin typeface="Garamond" pitchFamily="18" charset="0"/>
              </a:rPr>
              <a:t> come forte </a:t>
            </a:r>
            <a:r>
              <a:rPr lang="en-US" dirty="0" err="1">
                <a:latin typeface="Garamond" pitchFamily="18" charset="0"/>
              </a:rPr>
              <a:t>predittore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della</a:t>
            </a:r>
            <a:r>
              <a:rPr lang="en-US" dirty="0">
                <a:latin typeface="Garamond" pitchFamily="18" charset="0"/>
              </a:rPr>
              <a:t> “</a:t>
            </a:r>
            <a:r>
              <a:rPr lang="en-US" dirty="0" err="1">
                <a:latin typeface="Garamond" pitchFamily="18" charset="0"/>
              </a:rPr>
              <a:t>clopidogrel</a:t>
            </a:r>
            <a:r>
              <a:rPr lang="en-US" dirty="0">
                <a:latin typeface="Garamond" pitchFamily="18" charset="0"/>
              </a:rPr>
              <a:t> </a:t>
            </a:r>
            <a:r>
              <a:rPr lang="it-IT" dirty="0" err="1">
                <a:latin typeface="Garamond" pitchFamily="18" charset="0"/>
              </a:rPr>
              <a:t>nonresponsiveness</a:t>
            </a:r>
            <a:r>
              <a:rPr lang="it-IT" dirty="0">
                <a:latin typeface="Garamond" pitchFamily="18" charset="0"/>
              </a:rPr>
              <a:t>”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99793" y="650083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latin typeface="Garamond" pitchFamily="18" charset="0"/>
              </a:rPr>
              <a:t>Hulot</a:t>
            </a:r>
            <a:r>
              <a:rPr lang="it-IT" i="1" dirty="0">
                <a:latin typeface="Garamond" pitchFamily="18" charset="0"/>
              </a:rPr>
              <a:t> JS. </a:t>
            </a:r>
            <a:r>
              <a:rPr lang="it-IT" i="1" dirty="0" err="1">
                <a:latin typeface="Garamond" pitchFamily="18" charset="0"/>
              </a:rPr>
              <a:t>Blood</a:t>
            </a:r>
            <a:r>
              <a:rPr lang="it-IT" i="1" dirty="0">
                <a:latin typeface="Garamond" pitchFamily="18" charset="0"/>
              </a:rPr>
              <a:t>. 2006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214942" y="4183757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latin typeface="Garamond" pitchFamily="18" charset="0"/>
              </a:rPr>
              <a:t>Sarebbe importante comparare l’associazione delle varianti del </a:t>
            </a:r>
            <a:r>
              <a:rPr lang="en-US" i="1" dirty="0">
                <a:latin typeface="Garamond" pitchFamily="18" charset="0"/>
              </a:rPr>
              <a:t>CYP2C19 con </a:t>
            </a:r>
            <a:r>
              <a:rPr lang="en-US" i="1" dirty="0" err="1">
                <a:latin typeface="Garamond" pitchFamily="18" charset="0"/>
              </a:rPr>
              <a:t>l’efficacia</a:t>
            </a:r>
            <a:r>
              <a:rPr lang="en-US" i="1" dirty="0">
                <a:latin typeface="Garamond" pitchFamily="18" charset="0"/>
              </a:rPr>
              <a:t> del </a:t>
            </a:r>
            <a:r>
              <a:rPr lang="en-US" i="1" dirty="0" err="1">
                <a:latin typeface="Garamond" pitchFamily="18" charset="0"/>
              </a:rPr>
              <a:t>clopidogrel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nelle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differenti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popolazioni</a:t>
            </a:r>
            <a:r>
              <a:rPr lang="en-US" i="1" dirty="0">
                <a:latin typeface="Garamond" pitchFamily="18" charset="0"/>
              </a:rPr>
              <a:t> (studio POINT </a:t>
            </a:r>
            <a:r>
              <a:rPr lang="en-US" i="1" dirty="0" err="1">
                <a:latin typeface="Garamond" pitchFamily="18" charset="0"/>
              </a:rPr>
              <a:t>poichè</a:t>
            </a:r>
            <a:r>
              <a:rPr lang="en-US" i="1" dirty="0">
                <a:latin typeface="Garamond" pitchFamily="18" charset="0"/>
              </a:rPr>
              <a:t> in </a:t>
            </a:r>
            <a:r>
              <a:rPr lang="en-US" i="1" dirty="0" err="1">
                <a:latin typeface="Garamond" pitchFamily="18" charset="0"/>
              </a:rPr>
              <a:t>questa</a:t>
            </a:r>
            <a:r>
              <a:rPr lang="en-US" i="1" dirty="0">
                <a:latin typeface="Garamond" pitchFamily="18" charset="0"/>
              </a:rPr>
              <a:t> la loss of function </a:t>
            </a:r>
            <a:r>
              <a:rPr lang="en-US" i="1" dirty="0" err="1">
                <a:latin typeface="Garamond" pitchFamily="18" charset="0"/>
              </a:rPr>
              <a:t>è</a:t>
            </a:r>
            <a:r>
              <a:rPr lang="en-US" i="1" dirty="0">
                <a:latin typeface="Garamond" pitchFamily="18" charset="0"/>
              </a:rPr>
              <a:t>  </a:t>
            </a:r>
            <a:r>
              <a:rPr lang="en-US" i="1" dirty="0" err="1">
                <a:latin typeface="Garamond" pitchFamily="18" charset="0"/>
              </a:rPr>
              <a:t>alta</a:t>
            </a:r>
            <a:r>
              <a:rPr lang="en-US" i="1" dirty="0">
                <a:latin typeface="Garamond" pitchFamily="18" charset="0"/>
              </a:rPr>
              <a:t>, 58%) prima di </a:t>
            </a:r>
            <a:r>
              <a:rPr lang="en-US" i="1" dirty="0" err="1">
                <a:latin typeface="Garamond" pitchFamily="18" charset="0"/>
              </a:rPr>
              <a:t>applicare</a:t>
            </a:r>
            <a:r>
              <a:rPr lang="en-US" i="1" dirty="0">
                <a:latin typeface="Garamond" pitchFamily="18" charset="0"/>
              </a:rPr>
              <a:t> I </a:t>
            </a:r>
            <a:r>
              <a:rPr lang="en-US" i="1" dirty="0" err="1">
                <a:latin typeface="Garamond" pitchFamily="18" charset="0"/>
              </a:rPr>
              <a:t>risultati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dei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vari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studi</a:t>
            </a:r>
            <a:r>
              <a:rPr lang="en-US" i="1" dirty="0">
                <a:latin typeface="Garamond" pitchFamily="18" charset="0"/>
              </a:rPr>
              <a:t> a </a:t>
            </a:r>
            <a:r>
              <a:rPr lang="en-US" i="1" dirty="0" err="1">
                <a:latin typeface="Garamond" pitchFamily="18" charset="0"/>
              </a:rPr>
              <a:t>popolazione</a:t>
            </a:r>
            <a:r>
              <a:rPr lang="en-US" i="1" dirty="0">
                <a:latin typeface="Garamond" pitchFamily="18" charset="0"/>
              </a:rPr>
              <a:t> non </a:t>
            </a:r>
            <a:r>
              <a:rPr lang="en-US" i="1" dirty="0" err="1">
                <a:latin typeface="Garamond" pitchFamily="18" charset="0"/>
              </a:rPr>
              <a:t>asiatiche</a:t>
            </a:r>
            <a:r>
              <a:rPr lang="en-US" i="1" dirty="0">
                <a:latin typeface="Garamond" pitchFamily="18" charset="0"/>
              </a:rPr>
              <a:t>, in </a:t>
            </a:r>
            <a:r>
              <a:rPr lang="en-US" i="1" dirty="0" err="1">
                <a:latin typeface="Garamond" pitchFamily="18" charset="0"/>
              </a:rPr>
              <a:t>particolare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alla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luce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della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variabilità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nei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risultati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degli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studi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i="1" dirty="0" err="1">
                <a:latin typeface="Garamond" pitchFamily="18" charset="0"/>
              </a:rPr>
              <a:t>cardiovascolari</a:t>
            </a:r>
            <a:r>
              <a:rPr lang="en-US" i="1" dirty="0">
                <a:latin typeface="Garamond" pitchFamily="18" charset="0"/>
              </a:rPr>
              <a:t> (e la </a:t>
            </a:r>
            <a:r>
              <a:rPr lang="en-US" i="1" dirty="0" err="1">
                <a:latin typeface="Garamond" pitchFamily="18" charset="0"/>
              </a:rPr>
              <a:t>resistenza</a:t>
            </a:r>
            <a:r>
              <a:rPr lang="en-US" i="1" dirty="0">
                <a:latin typeface="Garamond" pitchFamily="18" charset="0"/>
              </a:rPr>
              <a:t> a ASA)</a:t>
            </a:r>
            <a:endParaRPr lang="it-IT" i="1" dirty="0">
              <a:latin typeface="Garamond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85984" y="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Bodoni MT Black" pitchFamily="18" charset="0"/>
              </a:rPr>
              <a:t>Attenzione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2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ottotitolo 4"/>
          <p:cNvSpPr>
            <a:spLocks noGrp="1"/>
          </p:cNvSpPr>
          <p:nvPr>
            <p:ph type="subTitle"/>
          </p:nvPr>
        </p:nvSpPr>
        <p:spPr>
          <a:xfrm>
            <a:off x="457200" y="3714753"/>
            <a:ext cx="8229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r>
              <a:rPr lang="en-US" dirty="0">
                <a:latin typeface="Garamond" pitchFamily="18" charset="0"/>
              </a:rPr>
              <a:t>TRIAL RANDOMIZZATO: </a:t>
            </a:r>
            <a:r>
              <a:rPr lang="en-US" dirty="0" err="1">
                <a:latin typeface="Garamond" pitchFamily="18" charset="0"/>
              </a:rPr>
              <a:t>Clopidogrel</a:t>
            </a:r>
            <a:r>
              <a:rPr lang="en-US" dirty="0">
                <a:latin typeface="Garamond" pitchFamily="18" charset="0"/>
              </a:rPr>
              <a:t>  </a:t>
            </a:r>
            <a:r>
              <a:rPr lang="en-US" dirty="0" err="1">
                <a:latin typeface="Garamond" pitchFamily="18" charset="0"/>
              </a:rPr>
              <a:t>carico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di</a:t>
            </a:r>
            <a:r>
              <a:rPr lang="en-US" dirty="0">
                <a:latin typeface="Garamond" pitchFamily="18" charset="0"/>
              </a:rPr>
              <a:t> 600 mg </a:t>
            </a:r>
            <a:r>
              <a:rPr lang="en-US" dirty="0" err="1">
                <a:latin typeface="Garamond" pitchFamily="18" charset="0"/>
              </a:rPr>
              <a:t>seguito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da</a:t>
            </a:r>
            <a:r>
              <a:rPr lang="en-US" dirty="0">
                <a:latin typeface="Garamond" pitchFamily="18" charset="0"/>
              </a:rPr>
              <a:t> 75 mg die+ ASA </a:t>
            </a:r>
            <a:r>
              <a:rPr lang="en-US" dirty="0" err="1">
                <a:latin typeface="Garamond" pitchFamily="18" charset="0"/>
              </a:rPr>
              <a:t>alla</a:t>
            </a:r>
            <a:r>
              <a:rPr lang="en-US" dirty="0">
                <a:latin typeface="Garamond" pitchFamily="18" charset="0"/>
              </a:rPr>
              <a:t> dose </a:t>
            </a:r>
            <a:r>
              <a:rPr lang="en-US" dirty="0" err="1">
                <a:latin typeface="Garamond" pitchFamily="18" charset="0"/>
              </a:rPr>
              <a:t>di</a:t>
            </a:r>
            <a:r>
              <a:rPr lang="en-US" dirty="0">
                <a:latin typeface="Garamond" pitchFamily="18" charset="0"/>
              </a:rPr>
              <a:t> 50-325 mg/die versus ASA </a:t>
            </a:r>
            <a:r>
              <a:rPr lang="en-US" dirty="0" err="1">
                <a:latin typeface="Garamond" pitchFamily="18" charset="0"/>
              </a:rPr>
              <a:t>allo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stesso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dosaggio</a:t>
            </a:r>
            <a:r>
              <a:rPr lang="en-US" dirty="0">
                <a:latin typeface="Garamond" pitchFamily="18" charset="0"/>
              </a:rPr>
              <a:t> prima </a:t>
            </a:r>
            <a:r>
              <a:rPr lang="en-US" dirty="0" err="1">
                <a:latin typeface="Garamond" pitchFamily="18" charset="0"/>
              </a:rPr>
              <a:t>delle</a:t>
            </a:r>
            <a:r>
              <a:rPr lang="en-US" dirty="0">
                <a:latin typeface="Garamond" pitchFamily="18" charset="0"/>
              </a:rPr>
              <a:t> 12 h </a:t>
            </a:r>
            <a:r>
              <a:rPr lang="en-US" dirty="0" err="1">
                <a:latin typeface="Garamond" pitchFamily="18" charset="0"/>
              </a:rPr>
              <a:t>dalla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comparsa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dei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sintomi</a:t>
            </a:r>
            <a:r>
              <a:rPr lang="en-US" dirty="0">
                <a:latin typeface="Garamond" pitchFamily="18" charset="0"/>
              </a:rPr>
              <a:t> TIA o minor stroke </a:t>
            </a:r>
            <a:r>
              <a:rPr lang="en-US" dirty="0" err="1">
                <a:latin typeface="Garamond" pitchFamily="18" charset="0"/>
              </a:rPr>
              <a:t>ischemico</a:t>
            </a:r>
            <a:r>
              <a:rPr lang="en-US" dirty="0">
                <a:latin typeface="Garamond" pitchFamily="18" charset="0"/>
              </a:rPr>
              <a:t>  </a:t>
            </a:r>
            <a:r>
              <a:rPr lang="en-US" dirty="0" err="1">
                <a:latin typeface="Garamond" pitchFamily="18" charset="0"/>
              </a:rPr>
              <a:t>si</a:t>
            </a:r>
            <a:r>
              <a:rPr lang="en-US" dirty="0">
                <a:latin typeface="Garamond" pitchFamily="18" charset="0"/>
              </a:rPr>
              <a:t> è </a:t>
            </a:r>
            <a:r>
              <a:rPr lang="en-US" dirty="0" err="1">
                <a:latin typeface="Garamond" pitchFamily="18" charset="0"/>
              </a:rPr>
              <a:t>dimostrato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più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efficace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nel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prevenire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eventi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vascolari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maggiori</a:t>
            </a:r>
            <a:r>
              <a:rPr lang="en-US" dirty="0">
                <a:latin typeface="Garamond" pitchFamily="18" charset="0"/>
              </a:rPr>
              <a:t> a 90 </a:t>
            </a:r>
            <a:r>
              <a:rPr lang="en-US" dirty="0" err="1">
                <a:latin typeface="Garamond" pitchFamily="18" charset="0"/>
              </a:rPr>
              <a:t>gg</a:t>
            </a:r>
            <a:r>
              <a:rPr lang="en-US" dirty="0">
                <a:latin typeface="Garamond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Garamond" pitchFamily="18" charset="0"/>
              </a:rPr>
              <a:t>concentrato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aramond" pitchFamily="18" charset="0"/>
              </a:rPr>
              <a:t>nel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  primo </a:t>
            </a:r>
            <a:r>
              <a:rPr lang="en-US" b="1" dirty="0" err="1">
                <a:solidFill>
                  <a:srgbClr val="FF0000"/>
                </a:solidFill>
                <a:latin typeface="Garamond" pitchFamily="18" charset="0"/>
              </a:rPr>
              <a:t>mese</a:t>
            </a:r>
            <a:r>
              <a:rPr lang="en-US" dirty="0">
                <a:latin typeface="Garamond" pitchFamily="18" charset="0"/>
              </a:rPr>
              <a:t>) ma a </a:t>
            </a:r>
            <a:r>
              <a:rPr lang="en-US" dirty="0" err="1">
                <a:latin typeface="Garamond" pitchFamily="18" charset="0"/>
              </a:rPr>
              <a:t>più</a:t>
            </a:r>
            <a:r>
              <a:rPr lang="en-US" dirty="0">
                <a:latin typeface="Garamond" pitchFamily="18" charset="0"/>
              </a:rPr>
              <a:t> alto </a:t>
            </a:r>
            <a:r>
              <a:rPr lang="en-US" dirty="0" err="1">
                <a:latin typeface="Garamond" pitchFamily="18" charset="0"/>
              </a:rPr>
              <a:t>rischio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di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emorragie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maggiori</a:t>
            </a:r>
            <a:r>
              <a:rPr lang="en-US" dirty="0">
                <a:latin typeface="Garamond" pitchFamily="18" charset="0"/>
              </a:rPr>
              <a:t> (</a:t>
            </a:r>
            <a:r>
              <a:rPr lang="en-US" dirty="0" err="1">
                <a:latin typeface="Garamond" pitchFamily="18" charset="0"/>
              </a:rPr>
              <a:t>durante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tutto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il</a:t>
            </a:r>
            <a:r>
              <a:rPr lang="en-US" dirty="0">
                <a:latin typeface="Garamond" pitchFamily="18" charset="0"/>
              </a:rPr>
              <a:t> trial </a:t>
            </a:r>
            <a:r>
              <a:rPr lang="en-US" dirty="0" err="1">
                <a:latin typeface="Garamond" pitchFamily="18" charset="0"/>
              </a:rPr>
              <a:t>di</a:t>
            </a:r>
            <a:r>
              <a:rPr lang="en-US" dirty="0">
                <a:latin typeface="Garamond" pitchFamily="18" charset="0"/>
              </a:rPr>
              <a:t> 90 </a:t>
            </a:r>
            <a:r>
              <a:rPr lang="en-US" dirty="0" err="1">
                <a:latin typeface="Garamond" pitchFamily="18" charset="0"/>
              </a:rPr>
              <a:t>giorni</a:t>
            </a:r>
            <a:r>
              <a:rPr lang="en-US" dirty="0">
                <a:latin typeface="Garamond" pitchFamily="18" charset="0"/>
              </a:rPr>
              <a:t>)  </a:t>
            </a:r>
          </a:p>
          <a:p>
            <a:r>
              <a:rPr lang="en-US" dirty="0">
                <a:latin typeface="Garamond" pitchFamily="18" charset="0"/>
              </a:rPr>
              <a:t>Si </a:t>
            </a:r>
            <a:r>
              <a:rPr lang="en-US" dirty="0" err="1">
                <a:latin typeface="Garamond" pitchFamily="18" charset="0"/>
              </a:rPr>
              <a:t>prevengono</a:t>
            </a:r>
            <a:r>
              <a:rPr lang="en-US" dirty="0">
                <a:latin typeface="Garamond" pitchFamily="18" charset="0"/>
              </a:rPr>
              <a:t> 15 </a:t>
            </a:r>
            <a:r>
              <a:rPr lang="en-US" dirty="0" err="1">
                <a:latin typeface="Garamond" pitchFamily="18" charset="0"/>
              </a:rPr>
              <a:t>eventi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ischemici</a:t>
            </a:r>
            <a:r>
              <a:rPr lang="en-US" dirty="0">
                <a:latin typeface="Garamond" pitchFamily="18" charset="0"/>
              </a:rPr>
              <a:t>  con 5 </a:t>
            </a:r>
            <a:r>
              <a:rPr lang="en-US" dirty="0" err="1">
                <a:latin typeface="Garamond" pitchFamily="18" charset="0"/>
              </a:rPr>
              <a:t>emorragie</a:t>
            </a:r>
            <a:r>
              <a:rPr lang="en-US" dirty="0">
                <a:latin typeface="Garamond" pitchFamily="18" charset="0"/>
              </a:rPr>
              <a:t>  </a:t>
            </a:r>
            <a:r>
              <a:rPr lang="en-US" dirty="0" err="1">
                <a:latin typeface="Garamond" pitchFamily="18" charset="0"/>
              </a:rPr>
              <a:t>maggiori</a:t>
            </a:r>
            <a:r>
              <a:rPr lang="en-US" dirty="0">
                <a:latin typeface="Garamond" pitchFamily="18" charset="0"/>
              </a:rPr>
              <a:t> in </a:t>
            </a:r>
            <a:r>
              <a:rPr lang="en-US" dirty="0" err="1">
                <a:latin typeface="Garamond" pitchFamily="18" charset="0"/>
              </a:rPr>
              <a:t>più</a:t>
            </a:r>
            <a:r>
              <a:rPr lang="en-US" dirty="0">
                <a:latin typeface="Garamond" pitchFamily="18" charset="0"/>
              </a:rPr>
              <a:t>. </a:t>
            </a:r>
          </a:p>
          <a:p>
            <a:endParaRPr lang="en-US" dirty="0">
              <a:latin typeface="Garamond" pitchFamily="18" charset="0"/>
            </a:endParaRPr>
          </a:p>
          <a:p>
            <a:r>
              <a:rPr lang="en-US" dirty="0">
                <a:latin typeface="Garamond" pitchFamily="18" charset="0"/>
              </a:rPr>
              <a:t>GPP: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1"/>
            <a:ext cx="914400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1"/>
            <a:ext cx="9144000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8"/>
            <a:ext cx="91440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                            POINT</a:t>
            </a:r>
            <a:r>
              <a:rPr lang="it-IT" dirty="0"/>
              <a:t> </a:t>
            </a:r>
          </a:p>
        </p:txBody>
      </p:sp>
      <p:pic>
        <p:nvPicPr>
          <p:cNvPr id="1026" name="Picture 2" descr="C:\Users\g.volpi\Desktop\Screenshot_2019-01-12 nejmoa1800410_appendix pd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286908" cy="5643578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3429000"/>
            <a:ext cx="1142976" cy="21431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52400" y="3929066"/>
            <a:ext cx="847700" cy="500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358082" y="3357561"/>
            <a:ext cx="642942" cy="28575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358082" y="4500570"/>
            <a:ext cx="500066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142976" y="4500570"/>
            <a:ext cx="1643074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214414" y="3214686"/>
            <a:ext cx="1785950" cy="4286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4857760"/>
            <a:ext cx="776262" cy="4286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286644" y="4929198"/>
            <a:ext cx="642942" cy="2857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C46BF5-86DF-624E-A0E2-4D7F08AFBABF}"/>
              </a:ext>
            </a:extLst>
          </p:cNvPr>
          <p:cNvSpPr txBox="1"/>
          <p:nvPr/>
        </p:nvSpPr>
        <p:spPr>
          <a:xfrm>
            <a:off x="457200" y="4581128"/>
            <a:ext cx="17385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1"/>
            <a:ext cx="8215370" cy="21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8286808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FF0000"/>
                </a:solidFill>
                <a:latin typeface="Garamond"/>
              </a:rPr>
              <a:t>Doppia antiaggregazione negli eventi ischemici di origine aterotrombotica</a:t>
            </a: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8" name="Picture 2"/>
          <p:cNvPicPr/>
          <p:nvPr/>
        </p:nvPicPr>
        <p:blipFill>
          <a:blip r:embed="rId2"/>
          <a:stretch/>
        </p:blipFill>
        <p:spPr>
          <a:xfrm>
            <a:off x="71438" y="2443486"/>
            <a:ext cx="8929718" cy="2199960"/>
          </a:xfrm>
          <a:prstGeom prst="rect">
            <a:avLst/>
          </a:prstGeom>
          <a:ln w="9360"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6357960" y="6357960"/>
            <a:ext cx="1928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Garamond"/>
              </a:rPr>
              <a:t>Iso spread 2016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/>
              </a:rPr>
              <a:t>Studio SPS3</a:t>
            </a:r>
            <a:endParaRPr lang="it-IT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" name="Picture 2"/>
          <p:cNvPicPr/>
          <p:nvPr/>
        </p:nvPicPr>
        <p:blipFill>
          <a:blip r:embed="rId2"/>
          <a:stretch/>
        </p:blipFill>
        <p:spPr>
          <a:xfrm>
            <a:off x="214200" y="1214280"/>
            <a:ext cx="7429320" cy="3428640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5857920" y="4000680"/>
            <a:ext cx="856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Garamond"/>
              </a:rPr>
              <a:t>2012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72" name="Picture 3"/>
          <p:cNvPicPr/>
          <p:nvPr/>
        </p:nvPicPr>
        <p:blipFill>
          <a:blip r:embed="rId3"/>
          <a:stretch/>
        </p:blipFill>
        <p:spPr>
          <a:xfrm>
            <a:off x="214200" y="5500800"/>
            <a:ext cx="6857640" cy="786600"/>
          </a:xfrm>
          <a:prstGeom prst="rect">
            <a:avLst/>
          </a:prstGeom>
          <a:ln w="9360">
            <a:noFill/>
          </a:ln>
        </p:spPr>
      </p:pic>
      <p:pic>
        <p:nvPicPr>
          <p:cNvPr id="173" name="Picture 4"/>
          <p:cNvPicPr/>
          <p:nvPr/>
        </p:nvPicPr>
        <p:blipFill>
          <a:blip r:embed="rId4"/>
          <a:stretch/>
        </p:blipFill>
        <p:spPr>
          <a:xfrm>
            <a:off x="0" y="4714920"/>
            <a:ext cx="2361960" cy="742680"/>
          </a:xfrm>
          <a:prstGeom prst="rect">
            <a:avLst/>
          </a:prstGeom>
          <a:ln w="9360"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7071840" y="5733256"/>
            <a:ext cx="1614600" cy="432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i="1" strike="noStrike" spc="-1" dirty="0" err="1">
                <a:solidFill>
                  <a:srgbClr val="000000"/>
                </a:solidFill>
                <a:latin typeface="Garamond"/>
              </a:rPr>
              <a:t>Iso</a:t>
            </a:r>
            <a:r>
              <a:rPr lang="it-IT" sz="1800" b="0" i="1" strike="noStrike" spc="-1" dirty="0">
                <a:solidFill>
                  <a:srgbClr val="000000"/>
                </a:solidFill>
                <a:latin typeface="Garamond"/>
              </a:rPr>
              <a:t> spread 2016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948E09-7952-E344-B662-DFA61B0EDED2}"/>
              </a:ext>
            </a:extLst>
          </p:cNvPr>
          <p:cNvSpPr txBox="1"/>
          <p:nvPr/>
        </p:nvSpPr>
        <p:spPr>
          <a:xfrm>
            <a:off x="457200" y="6449568"/>
            <a:ext cx="757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lungo periodo (3.4 anni)  e con reclutamento </a:t>
            </a:r>
            <a:r>
              <a:rPr lang="it-IT" u="sng" dirty="0"/>
              <a:t>&lt;</a:t>
            </a:r>
            <a:r>
              <a:rPr lang="it-IT" dirty="0"/>
              <a:t> 180 giorni</a:t>
            </a:r>
          </a:p>
        </p:txBody>
      </p:sp>
    </p:spTree>
    <p:extLst>
      <p:ext uri="{BB962C8B-B14F-4D97-AF65-F5344CB8AC3E}">
        <p14:creationId xmlns:p14="http://schemas.microsoft.com/office/powerpoint/2010/main" val="30352189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42920" y="3000240"/>
            <a:ext cx="4642920" cy="3808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500040" y="714240"/>
            <a:ext cx="8429400" cy="2000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TextShape 3"/>
          <p:cNvSpPr txBox="1"/>
          <p:nvPr/>
        </p:nvSpPr>
        <p:spPr>
          <a:xfrm>
            <a:off x="457200" y="100008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lang="it-IT" sz="2000" b="0" strike="noStrike" spc="-1" dirty="0">
                <a:solidFill>
                  <a:srgbClr val="000000"/>
                </a:solidFill>
                <a:latin typeface="Garamond"/>
              </a:rPr>
              <a:t>Trial DC, multicentrico, 3020 pz con ictus lacunare recente (</a:t>
            </a:r>
            <a:r>
              <a:rPr lang="it-IT" sz="2000" b="0" u="sng" strike="noStrike" spc="-1" dirty="0">
                <a:solidFill>
                  <a:srgbClr val="000000"/>
                </a:solidFill>
                <a:latin typeface="Garamond"/>
              </a:rPr>
              <a:t>&lt;</a:t>
            </a:r>
            <a:r>
              <a:rPr lang="it-IT" sz="2000" b="0" strike="noStrike" spc="-1" dirty="0">
                <a:solidFill>
                  <a:srgbClr val="000000"/>
                </a:solidFill>
                <a:latin typeface="Garamond"/>
              </a:rPr>
              <a:t> 180 giorni) evidenziato alla RM</a:t>
            </a: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lang="it-IT" sz="2000" b="0" strike="noStrike" spc="-1" dirty="0">
                <a:solidFill>
                  <a:srgbClr val="000000"/>
                </a:solidFill>
                <a:latin typeface="Garamond"/>
              </a:rPr>
              <a:t>PZ assegnati con randomizzazione a ricevere 325 mg di ASA + 75 mg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Garamond"/>
              </a:rPr>
              <a:t>clopidogrel</a:t>
            </a:r>
            <a:r>
              <a:rPr lang="it-IT" sz="2000" b="0" strike="noStrike" spc="-1" dirty="0">
                <a:solidFill>
                  <a:srgbClr val="000000"/>
                </a:solidFill>
                <a:latin typeface="Garamond"/>
              </a:rPr>
              <a:t> o placebo</a:t>
            </a: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lang="it-IT" sz="2000" b="0" strike="noStrike" spc="-1" dirty="0" err="1">
                <a:solidFill>
                  <a:srgbClr val="000000"/>
                </a:solidFill>
                <a:latin typeface="Garamond"/>
              </a:rPr>
              <a:t>Outcome</a:t>
            </a:r>
            <a:r>
              <a:rPr lang="it-IT" sz="2000" b="0" strike="noStrike" spc="-1" dirty="0">
                <a:solidFill>
                  <a:srgbClr val="000000"/>
                </a:solidFill>
                <a:latin typeface="Garamond"/>
              </a:rPr>
              <a:t> primario: recidiva di ictus di qualsiasi tipo e ICH</a:t>
            </a: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142920" y="-21420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4400" b="1" strike="noStrike" spc="-1">
                <a:solidFill>
                  <a:srgbClr val="0070C0"/>
                </a:solidFill>
                <a:latin typeface="Garamond"/>
              </a:rPr>
              <a:t>Studio SP3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214200" y="3164760"/>
            <a:ext cx="450036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Garamond"/>
              </a:rPr>
              <a:t>Dopo un follow up medio di 3.4 aa, il rischio di recidiva non era significativamnente ridotto nel gruppo ASA +  clopidogrel (125 ictus; quota 2.5% per anno) confrontato con il gruppo di sola ASA (138 ictus, 2.7% per anno) (hazard ratio, 0.92; 95% [CI], 0.72 a 1.16)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Garamond"/>
              </a:rPr>
              <a:t>Il rischio di emorragia maggiore era quasi raddoppiato con la doppia antiaggregazione (105 emorr, 2.1% per anno) rispetto al gruppo ASA  (56, 1.1% per anno) (hazard ratio, 1.97; 95% CI, 1.41 to 2.71; P&lt;0.001)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Garamond"/>
              </a:rPr>
              <a:t>Tra le recidive, il 71% (133 of 187) erano ictus lacunari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1153800" y="2598480"/>
            <a:ext cx="2274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i="1" strike="noStrike" spc="-1">
                <a:solidFill>
                  <a:srgbClr val="FF0000"/>
                </a:solidFill>
                <a:latin typeface="Garamond"/>
              </a:rPr>
              <a:t>Risultati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181" name="Picture 2"/>
          <p:cNvPicPr/>
          <p:nvPr/>
        </p:nvPicPr>
        <p:blipFill>
          <a:blip r:embed="rId3"/>
          <a:stretch/>
        </p:blipFill>
        <p:spPr>
          <a:xfrm>
            <a:off x="5000760" y="2924944"/>
            <a:ext cx="4071600" cy="3785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F349C-78AC-144C-A43D-97E5FE73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90904" cy="3456384"/>
          </a:xfrm>
        </p:spPr>
        <p:txBody>
          <a:bodyPr/>
          <a:lstStyle/>
          <a:p>
            <a:pPr fontAlgn="t"/>
            <a:r>
              <a:rPr lang="it-IT" sz="2400" dirty="0" err="1"/>
              <a:t>Predictors</a:t>
            </a:r>
            <a:r>
              <a:rPr lang="it-IT" sz="2400" dirty="0"/>
              <a:t> of </a:t>
            </a:r>
            <a:r>
              <a:rPr lang="it-IT" sz="2400" dirty="0" err="1"/>
              <a:t>stroke</a:t>
            </a:r>
            <a:r>
              <a:rPr lang="it-IT" sz="2400" dirty="0"/>
              <a:t> </a:t>
            </a:r>
            <a:r>
              <a:rPr lang="it-IT" sz="2400" dirty="0" err="1"/>
              <a:t>recurrence</a:t>
            </a:r>
            <a:r>
              <a:rPr lang="it-IT" sz="2400" dirty="0"/>
              <a:t> in </a:t>
            </a:r>
            <a:r>
              <a:rPr lang="it-IT" sz="2400" dirty="0" err="1"/>
              <a:t>patients</a:t>
            </a:r>
            <a:r>
              <a:rPr lang="it-IT" sz="2400" dirty="0"/>
              <a:t> with </a:t>
            </a:r>
            <a:r>
              <a:rPr lang="it-IT" sz="2400" dirty="0" err="1"/>
              <a:t>recent</a:t>
            </a:r>
            <a:r>
              <a:rPr lang="it-IT" sz="2400" dirty="0"/>
              <a:t> </a:t>
            </a:r>
            <a:r>
              <a:rPr lang="it-IT" sz="2400" dirty="0" err="1"/>
              <a:t>lacunar</a:t>
            </a:r>
            <a:r>
              <a:rPr lang="it-IT" sz="2400" dirty="0"/>
              <a:t> </a:t>
            </a:r>
            <a:r>
              <a:rPr lang="it-IT" sz="2400" dirty="0" err="1"/>
              <a:t>stroke</a:t>
            </a:r>
            <a:r>
              <a:rPr lang="it-IT" sz="2400" dirty="0"/>
              <a:t> and </a:t>
            </a:r>
            <a:r>
              <a:rPr lang="it-IT" sz="2400" dirty="0" err="1"/>
              <a:t>response</a:t>
            </a:r>
            <a:r>
              <a:rPr lang="it-IT" sz="2400" dirty="0"/>
              <a:t> to </a:t>
            </a:r>
            <a:r>
              <a:rPr lang="it-IT" sz="2400" dirty="0" err="1"/>
              <a:t>interventions</a:t>
            </a:r>
            <a:r>
              <a:rPr lang="it-IT" sz="2400" dirty="0"/>
              <a:t> </a:t>
            </a:r>
            <a:r>
              <a:rPr lang="it-IT" sz="2400" dirty="0" err="1"/>
              <a:t>according</a:t>
            </a:r>
            <a:r>
              <a:rPr lang="it-IT" sz="2400" dirty="0"/>
              <a:t> to </a:t>
            </a:r>
            <a:r>
              <a:rPr lang="it-IT" sz="2400" dirty="0" err="1"/>
              <a:t>risk</a:t>
            </a:r>
            <a:r>
              <a:rPr lang="it-IT" sz="2400" dirty="0"/>
              <a:t> status: </a:t>
            </a:r>
            <a:r>
              <a:rPr lang="it-IT" sz="2400" dirty="0" err="1"/>
              <a:t>Secondary</a:t>
            </a:r>
            <a:r>
              <a:rPr lang="it-IT" sz="2400" dirty="0"/>
              <a:t> </a:t>
            </a:r>
            <a:r>
              <a:rPr lang="it-IT" sz="2400" dirty="0" err="1"/>
              <a:t>Prevention</a:t>
            </a:r>
            <a:r>
              <a:rPr lang="it-IT" sz="2400" dirty="0"/>
              <a:t> of Small </a:t>
            </a:r>
            <a:r>
              <a:rPr lang="it-IT" sz="2400" dirty="0" err="1"/>
              <a:t>Subcortical</a:t>
            </a:r>
            <a:r>
              <a:rPr lang="it-IT" sz="2400" dirty="0"/>
              <a:t> </a:t>
            </a:r>
            <a:r>
              <a:rPr lang="it-IT" sz="2400" dirty="0" err="1"/>
              <a:t>Strokes</a:t>
            </a:r>
            <a:r>
              <a:rPr lang="it-IT" sz="2400" dirty="0"/>
              <a:t> (SPS3) trial</a:t>
            </a:r>
            <a:br>
              <a:rPr lang="it-IT" dirty="0"/>
            </a:br>
            <a:r>
              <a:rPr lang="it-IT" dirty="0">
                <a:hlinkClick r:id="rId2"/>
              </a:rPr>
              <a:t>Robert G. Hart</a:t>
            </a:r>
            <a:r>
              <a:rPr lang="it-IT" dirty="0"/>
              <a:t>, M.D., </a:t>
            </a:r>
            <a:r>
              <a:rPr lang="it-IT" dirty="0">
                <a:hlinkClick r:id="rId3"/>
              </a:rPr>
              <a:t>Lesly A. Pearce</a:t>
            </a:r>
            <a:r>
              <a:rPr lang="it-IT" dirty="0"/>
              <a:t>, M.S., </a:t>
            </a:r>
            <a:r>
              <a:rPr lang="it-IT" dirty="0">
                <a:hlinkClick r:id="rId4"/>
              </a:rPr>
              <a:t>Majid F. Bakheet</a:t>
            </a:r>
            <a:r>
              <a:rPr lang="it-IT" dirty="0"/>
              <a:t>, M.D., et al.</a:t>
            </a:r>
            <a:br>
              <a:rPr lang="it-IT" dirty="0"/>
            </a:br>
            <a:br>
              <a:rPr lang="it-IT" dirty="0"/>
            </a:br>
            <a:r>
              <a:rPr lang="it-IT" dirty="0"/>
              <a:t>                                        </a:t>
            </a:r>
            <a:r>
              <a:rPr lang="it-IT" dirty="0">
                <a:hlinkClick r:id="rId5"/>
              </a:rPr>
              <a:t>J Stroke Cerebrovasc Dis. 2014 Apr; 23(4): 618–624.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4C8E79-1E58-F742-AB94-048622E0F6E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95536" y="2204864"/>
            <a:ext cx="8290904" cy="3920896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2BB1590-0D77-8743-BBF2-92A5894BA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34006"/>
              </p:ext>
            </p:extLst>
          </p:nvPr>
        </p:nvGraphicFramePr>
        <p:xfrm>
          <a:off x="395536" y="2924944"/>
          <a:ext cx="7272808" cy="3816423"/>
        </p:xfrm>
        <a:graphic>
          <a:graphicData uri="http://schemas.openxmlformats.org/drawingml/2006/table">
            <a:tbl>
              <a:tblPr/>
              <a:tblGrid>
                <a:gridCol w="1818202">
                  <a:extLst>
                    <a:ext uri="{9D8B030D-6E8A-4147-A177-3AD203B41FA5}">
                      <a16:colId xmlns:a16="http://schemas.microsoft.com/office/drawing/2014/main" val="1068613966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381638607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350434947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3108900866"/>
                    </a:ext>
                  </a:extLst>
                </a:gridCol>
              </a:tblGrid>
              <a:tr h="1276071"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effectLst/>
                        </a:rPr>
                        <a:t>Feature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dirty="0" err="1">
                          <a:effectLst/>
                        </a:rPr>
                        <a:t>Derivation</a:t>
                      </a:r>
                      <a:r>
                        <a:rPr lang="it-IT" dirty="0">
                          <a:effectLst/>
                        </a:rPr>
                        <a:t> </a:t>
                      </a:r>
                      <a:r>
                        <a:rPr lang="it-IT" dirty="0" err="1">
                          <a:effectLst/>
                        </a:rPr>
                        <a:t>cohort</a:t>
                      </a:r>
                      <a:r>
                        <a:rPr lang="it-IT" dirty="0">
                          <a:effectLst/>
                        </a:rPr>
                        <a:t> </a:t>
                      </a:r>
                      <a:r>
                        <a:rPr lang="it-IT" dirty="0" err="1">
                          <a:effectLst/>
                        </a:rPr>
                        <a:t>Hazard</a:t>
                      </a:r>
                      <a:r>
                        <a:rPr lang="it-IT" dirty="0">
                          <a:effectLst/>
                        </a:rPr>
                        <a:t> ratio (95%CI)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Validation cohort Hazard ratio (95%CI)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All participants Hazard ratio (95%CI)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934691"/>
                  </a:ext>
                </a:extLst>
              </a:tr>
              <a:tr h="421427"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effectLst/>
                        </a:rPr>
                        <a:t>Male sex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1.7 (1.1, 2.6)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1.3 (0.9, 1.9)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1.5 (1.1, 1.9)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71848"/>
                  </a:ext>
                </a:extLst>
              </a:tr>
              <a:tr h="421427"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effectLst/>
                        </a:rPr>
                        <a:t>Black race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2.0 (1.4, 3.0)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1.5 (1.0, 2.3)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1.7 (1.3, 2.3)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023083"/>
                  </a:ext>
                </a:extLst>
              </a:tr>
              <a:tr h="421427"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effectLst/>
                        </a:rPr>
                        <a:t>Diabetes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2.1 (1.5, 3.0)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1.9 (1.3, 2.7)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2.0 (1.5, 2.5)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775182"/>
                  </a:ext>
                </a:extLst>
              </a:tr>
              <a:tr h="1276071"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effectLst/>
                        </a:rPr>
                        <a:t>Prior symptomatic lacunar stroke or TIA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2.5 (1.7, 3.7)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>
                          <a:effectLst/>
                        </a:rPr>
                        <a:t>1.9 (1.3, 2.8)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dirty="0">
                          <a:effectLst/>
                        </a:rPr>
                        <a:t>2.2 (1.6, 2.9)</a:t>
                      </a:r>
                    </a:p>
                  </a:txBody>
                  <a:tcPr>
                    <a:lnL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225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76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7513"/>
            <a:ext cx="4289425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411413" y="-52388"/>
            <a:ext cx="4332287" cy="460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>
                <a:solidFill>
                  <a:srgbClr val="FFFFFF"/>
                </a:solidFill>
              </a:rPr>
              <a:t>Aterotrombosi della carotide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9DC8C47-37A8-F24E-88D2-E9D960F2F3C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42844" y="1357298"/>
            <a:ext cx="9001156" cy="5072098"/>
          </a:xfrm>
        </p:spPr>
        <p:txBody>
          <a:bodyPr/>
          <a:lstStyle/>
          <a:p>
            <a:endParaRPr lang="it-IT" dirty="0"/>
          </a:p>
          <a:p>
            <a:r>
              <a:rPr lang="it-IT" b="1" dirty="0"/>
              <a:t>Alta ricorrenza di </a:t>
            </a:r>
            <a:r>
              <a:rPr lang="it-IT" b="1" dirty="0" err="1"/>
              <a:t>stroke</a:t>
            </a:r>
            <a:r>
              <a:rPr lang="it-IT" b="1" dirty="0"/>
              <a:t> ischemico  </a:t>
            </a:r>
            <a:r>
              <a:rPr lang="it-IT" dirty="0"/>
              <a:t>(&gt;3% anno dei quali il 70% lacunari) indipendentemente dalla terapia e nonostante un vigoroso controllo dei valori pressori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L’alto rischio di emorragia </a:t>
            </a:r>
            <a:r>
              <a:rPr lang="it-IT" dirty="0"/>
              <a:t>non è bilanciato neanche dalla riduzione </a:t>
            </a:r>
            <a:r>
              <a:rPr lang="it-IT" dirty="0" err="1"/>
              <a:t>stroke</a:t>
            </a:r>
            <a:r>
              <a:rPr lang="it-IT" dirty="0"/>
              <a:t> ischemico nei lacunari anche dovuto ad una sovrapposta </a:t>
            </a:r>
            <a:r>
              <a:rPr lang="it-IT" dirty="0" err="1"/>
              <a:t>leucoaraiosi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SPS3 sottolinea la inefficacia della doppia antiaggregazione nel sottotipo lacunare </a:t>
            </a:r>
            <a:r>
              <a:rPr lang="it-IT" dirty="0"/>
              <a:t>(a differenza per </a:t>
            </a:r>
            <a:r>
              <a:rPr lang="it-IT" dirty="0" err="1"/>
              <a:t>es.con</a:t>
            </a:r>
            <a:r>
              <a:rPr lang="it-IT" dirty="0"/>
              <a:t> studi sullo </a:t>
            </a:r>
            <a:r>
              <a:rPr lang="it-IT" dirty="0" err="1"/>
              <a:t>stroke</a:t>
            </a:r>
            <a:r>
              <a:rPr lang="it-IT" dirty="0"/>
              <a:t> </a:t>
            </a:r>
            <a:r>
              <a:rPr lang="it-IT" dirty="0" err="1"/>
              <a:t>aterotrombotico</a:t>
            </a:r>
            <a:r>
              <a:rPr lang="it-IT" dirty="0"/>
              <a:t>  che invece hanno mostrato significativa superiorità) ipotizzando che le piastrine e la trombosi abbiano un ruolo minore nella patologia da occlusione dei piccoli vasi.</a:t>
            </a:r>
          </a:p>
          <a:p>
            <a:endParaRPr lang="it-IT" b="1" dirty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28794" y="50004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SPS3-Stroke Lacunari</a:t>
            </a:r>
          </a:p>
        </p:txBody>
      </p:sp>
    </p:spTree>
    <p:extLst>
      <p:ext uri="{BB962C8B-B14F-4D97-AF65-F5344CB8AC3E}">
        <p14:creationId xmlns:p14="http://schemas.microsoft.com/office/powerpoint/2010/main" val="3431365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457200" y="3510496"/>
            <a:ext cx="8229240" cy="1142640"/>
          </a:xfrm>
        </p:spPr>
        <p:txBody>
          <a:bodyPr/>
          <a:lstStyle/>
          <a:p>
            <a:r>
              <a:rPr lang="it-IT" b="1" dirty="0"/>
              <a:t>Precedente </a:t>
            </a:r>
            <a:r>
              <a:rPr lang="it-IT" b="1" dirty="0" err="1"/>
              <a:t>stroke</a:t>
            </a:r>
            <a:r>
              <a:rPr lang="it-IT" b="1" dirty="0"/>
              <a:t> lacunare </a:t>
            </a:r>
            <a:r>
              <a:rPr lang="it-IT" dirty="0"/>
              <a:t>( </a:t>
            </a:r>
            <a:r>
              <a:rPr lang="it-IT" dirty="0" err="1"/>
              <a:t>marker</a:t>
            </a:r>
            <a:r>
              <a:rPr lang="it-IT" dirty="0"/>
              <a:t> di severità della sottostante malattia dei piccoli vasi), diabete, sesso maschile, razza nera  sono i fattori in relazione alla recidiva ( bisogna però dire che il 90% dei pazienti inclusi sono ipertesi .p&lt;.001). Dato che conferma la differenziazione dei fattori di rischio nell’</a:t>
            </a:r>
            <a:r>
              <a:rPr lang="it-IT" dirty="0" err="1"/>
              <a:t>etiopatogenesi</a:t>
            </a:r>
            <a:r>
              <a:rPr lang="it-IT" dirty="0"/>
              <a:t> dello </a:t>
            </a:r>
            <a:r>
              <a:rPr lang="it-IT" dirty="0" err="1"/>
              <a:t>stroke</a:t>
            </a:r>
            <a:r>
              <a:rPr lang="it-IT" dirty="0"/>
              <a:t> (femmine e età sono invece in relazione al sottotipo </a:t>
            </a:r>
            <a:r>
              <a:rPr lang="it-IT" dirty="0" err="1"/>
              <a:t>cardioembolico</a:t>
            </a:r>
            <a:r>
              <a:rPr lang="it-IT" dirty="0"/>
              <a:t>). Gli ispanici con infarto lacunare sembrano più predisposti a </a:t>
            </a:r>
            <a:r>
              <a:rPr lang="it-IT" dirty="0" err="1"/>
              <a:t>stroke</a:t>
            </a:r>
            <a:r>
              <a:rPr lang="it-IT" dirty="0"/>
              <a:t> ricorrenti .</a:t>
            </a:r>
          </a:p>
          <a:p>
            <a:endParaRPr lang="it-IT" dirty="0"/>
          </a:p>
          <a:p>
            <a:r>
              <a:rPr lang="it-IT" dirty="0"/>
              <a:t>E’ opportuno individuare diverse strategie terapeutiche a causa di diversi meccanismi patogenetici).</a:t>
            </a:r>
          </a:p>
          <a:p>
            <a:endParaRPr lang="it-IT" dirty="0"/>
          </a:p>
        </p:txBody>
      </p:sp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2285984" y="274680"/>
            <a:ext cx="46434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 SPS3-Stroke Lacunari</a:t>
            </a:r>
          </a:p>
        </p:txBody>
      </p:sp>
    </p:spTree>
    <p:extLst>
      <p:ext uri="{BB962C8B-B14F-4D97-AF65-F5344CB8AC3E}">
        <p14:creationId xmlns:p14="http://schemas.microsoft.com/office/powerpoint/2010/main" val="2866515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684" y="1000108"/>
            <a:ext cx="87470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31565"/>
            <a:ext cx="3214710" cy="82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42853"/>
            <a:ext cx="12858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429000"/>
            <a:ext cx="8429684" cy="24288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785927"/>
            <a:ext cx="3929090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"/>
            <a:ext cx="741045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9" y="3500438"/>
            <a:ext cx="701042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2"/>
          <p:cNvSpPr txBox="1"/>
          <p:nvPr/>
        </p:nvSpPr>
        <p:spPr>
          <a:xfrm>
            <a:off x="4940954" y="1071546"/>
            <a:ext cx="3417260" cy="2857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1200" b="0" strike="noStrike" spc="-1" dirty="0">
                <a:latin typeface="garamond"/>
                <a:hlinkClick r:id="rId3"/>
              </a:rPr>
              <a:t>Journal </a:t>
            </a:r>
            <a:r>
              <a:rPr lang="it-IT" sz="1200" b="0" strike="noStrike" spc="-1" dirty="0" err="1">
                <a:latin typeface="garamond"/>
                <a:hlinkClick r:id="rId3"/>
              </a:rPr>
              <a:t>of</a:t>
            </a:r>
            <a:r>
              <a:rPr lang="it-IT" sz="1200" b="0" strike="noStrike" spc="-1" dirty="0">
                <a:latin typeface="garamond"/>
                <a:hlinkClick r:id="rId3"/>
              </a:rPr>
              <a:t> </a:t>
            </a:r>
            <a:r>
              <a:rPr lang="it-IT" sz="1200" b="0" strike="noStrike" spc="-1" dirty="0" err="1">
                <a:latin typeface="garamond"/>
                <a:hlinkClick r:id="rId3"/>
              </a:rPr>
              <a:t>Thrombosis</a:t>
            </a:r>
            <a:r>
              <a:rPr lang="it-IT" sz="1200" b="0" strike="noStrike" spc="-1" dirty="0">
                <a:latin typeface="garamond"/>
                <a:hlinkClick r:id="rId3"/>
              </a:rPr>
              <a:t> and </a:t>
            </a:r>
            <a:r>
              <a:rPr lang="it-IT" sz="1200" b="0" strike="noStrike" spc="-1" dirty="0" err="1">
                <a:latin typeface="garamond"/>
                <a:hlinkClick r:id="rId3"/>
              </a:rPr>
              <a:t>Thrombolysis</a:t>
            </a:r>
            <a:r>
              <a:rPr lang="it-IT" sz="1200" b="0" strike="noStrike" spc="-1" dirty="0">
                <a:latin typeface="garamond"/>
              </a:rPr>
              <a:t>. 2018</a:t>
            </a:r>
          </a:p>
        </p:txBody>
      </p:sp>
      <p:sp>
        <p:nvSpPr>
          <p:cNvPr id="208" name="TextShape 3"/>
          <p:cNvSpPr txBox="1"/>
          <p:nvPr/>
        </p:nvSpPr>
        <p:spPr>
          <a:xfrm>
            <a:off x="3866040" y="2377440"/>
            <a:ext cx="180720" cy="171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1200" b="0" strike="noStrike" spc="-1" dirty="0">
                <a:latin typeface="garamond"/>
              </a:rPr>
              <a:t>_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5720" y="198759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Book Antiqua" pitchFamily="18" charset="0"/>
              </a:rPr>
              <a:t>Clopidogrel</a:t>
            </a:r>
            <a:r>
              <a:rPr lang="en-US" sz="2000" b="1" dirty="0">
                <a:latin typeface="Book Antiqua" pitchFamily="18" charset="0"/>
              </a:rPr>
              <a:t> and aspirin after ischemic stroke or transient ischemic attack: an updated systematic review and meta-analysis of randomized clinical trials</a:t>
            </a:r>
            <a:endParaRPr lang="it-IT" sz="2000" dirty="0">
              <a:latin typeface="Book Antiqua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5752" y="1285860"/>
            <a:ext cx="850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Garamond" pitchFamily="18" charset="0"/>
                <a:hlinkClick r:id="rId4" action="ppaction://hlinkfile"/>
              </a:rPr>
              <a:t>Kheiri</a:t>
            </a:r>
            <a:r>
              <a:rPr lang="it-IT" dirty="0">
                <a:latin typeface="Garamond" pitchFamily="18" charset="0"/>
                <a:hlinkClick r:id="rId4" action="ppaction://hlinkfile"/>
              </a:rPr>
              <a:t> B</a:t>
            </a:r>
            <a:r>
              <a:rPr lang="it-IT" baseline="30000" dirty="0">
                <a:latin typeface="Garamond" pitchFamily="18" charset="0"/>
              </a:rPr>
              <a:t>1</a:t>
            </a:r>
            <a:r>
              <a:rPr lang="it-IT" dirty="0">
                <a:latin typeface="Garamond" pitchFamily="18" charset="0"/>
              </a:rPr>
              <a:t>, </a:t>
            </a:r>
            <a:r>
              <a:rPr lang="it-IT" dirty="0" err="1">
                <a:latin typeface="Garamond" pitchFamily="18" charset="0"/>
                <a:hlinkClick r:id="rId5" action="ppaction://hlinkfile"/>
              </a:rPr>
              <a:t>Osman</a:t>
            </a:r>
            <a:r>
              <a:rPr lang="it-IT" dirty="0">
                <a:latin typeface="Garamond" pitchFamily="18" charset="0"/>
                <a:hlinkClick r:id="rId5" action="ppaction://hlinkfile"/>
              </a:rPr>
              <a:t> M</a:t>
            </a:r>
            <a:r>
              <a:rPr lang="it-IT" baseline="30000" dirty="0">
                <a:latin typeface="Garamond" pitchFamily="18" charset="0"/>
              </a:rPr>
              <a:t>2</a:t>
            </a:r>
            <a:r>
              <a:rPr lang="it-IT" dirty="0">
                <a:latin typeface="Garamond" pitchFamily="18" charset="0"/>
              </a:rPr>
              <a:t>, </a:t>
            </a:r>
            <a:r>
              <a:rPr lang="it-IT" dirty="0" err="1">
                <a:latin typeface="Garamond" pitchFamily="18" charset="0"/>
                <a:hlinkClick r:id="rId6" action="ppaction://hlinkfile"/>
              </a:rPr>
              <a:t>Abdalla</a:t>
            </a:r>
            <a:r>
              <a:rPr lang="it-IT" dirty="0">
                <a:latin typeface="Garamond" pitchFamily="18" charset="0"/>
                <a:hlinkClick r:id="rId6" action="ppaction://hlinkfile"/>
              </a:rPr>
              <a:t> A</a:t>
            </a:r>
            <a:r>
              <a:rPr lang="it-IT" baseline="30000" dirty="0">
                <a:latin typeface="Garamond" pitchFamily="18" charset="0"/>
              </a:rPr>
              <a:t>3</a:t>
            </a:r>
            <a:r>
              <a:rPr lang="it-IT" dirty="0">
                <a:latin typeface="Garamond" pitchFamily="18" charset="0"/>
              </a:rPr>
              <a:t>, </a:t>
            </a:r>
            <a:r>
              <a:rPr lang="it-IT" dirty="0" err="1">
                <a:latin typeface="Garamond" pitchFamily="18" charset="0"/>
                <a:hlinkClick r:id="rId7" action="ppaction://hlinkfile"/>
              </a:rPr>
              <a:t>Haykal</a:t>
            </a:r>
            <a:r>
              <a:rPr lang="it-IT" dirty="0">
                <a:latin typeface="Garamond" pitchFamily="18" charset="0"/>
                <a:hlinkClick r:id="rId7" action="ppaction://hlinkfile"/>
              </a:rPr>
              <a:t> T</a:t>
            </a:r>
            <a:r>
              <a:rPr lang="it-IT" baseline="30000" dirty="0">
                <a:latin typeface="Garamond" pitchFamily="18" charset="0"/>
              </a:rPr>
              <a:t>1</a:t>
            </a:r>
            <a:r>
              <a:rPr lang="it-IT" dirty="0">
                <a:latin typeface="Garamond" pitchFamily="18" charset="0"/>
              </a:rPr>
              <a:t>, </a:t>
            </a:r>
            <a:r>
              <a:rPr lang="it-IT" dirty="0" err="1">
                <a:latin typeface="Garamond" pitchFamily="18" charset="0"/>
                <a:hlinkClick r:id="rId8" action="ppaction://hlinkfile"/>
              </a:rPr>
              <a:t>Swaid</a:t>
            </a:r>
            <a:r>
              <a:rPr lang="it-IT" dirty="0">
                <a:latin typeface="Garamond" pitchFamily="18" charset="0"/>
                <a:hlinkClick r:id="rId8" action="ppaction://hlinkfile"/>
              </a:rPr>
              <a:t> B</a:t>
            </a:r>
            <a:r>
              <a:rPr lang="it-IT" baseline="30000" dirty="0">
                <a:latin typeface="Garamond" pitchFamily="18" charset="0"/>
              </a:rPr>
              <a:t>1</a:t>
            </a:r>
            <a:r>
              <a:rPr lang="it-IT" dirty="0">
                <a:latin typeface="Garamond" pitchFamily="18" charset="0"/>
              </a:rPr>
              <a:t>, </a:t>
            </a:r>
            <a:r>
              <a:rPr lang="it-IT" dirty="0">
                <a:latin typeface="Garamond" pitchFamily="18" charset="0"/>
                <a:hlinkClick r:id="rId9" action="ppaction://hlinkfile"/>
              </a:rPr>
              <a:t>Ahmed S</a:t>
            </a:r>
            <a:r>
              <a:rPr lang="it-IT" baseline="30000" dirty="0">
                <a:latin typeface="Garamond" pitchFamily="18" charset="0"/>
              </a:rPr>
              <a:t>4</a:t>
            </a:r>
            <a:r>
              <a:rPr lang="it-IT" dirty="0">
                <a:latin typeface="Garamond" pitchFamily="18" charset="0"/>
              </a:rPr>
              <a:t>, </a:t>
            </a:r>
            <a:r>
              <a:rPr lang="it-IT" dirty="0" err="1">
                <a:latin typeface="Garamond" pitchFamily="18" charset="0"/>
                <a:hlinkClick r:id="rId10" action="ppaction://hlinkfile"/>
              </a:rPr>
              <a:t>Chahine</a:t>
            </a:r>
            <a:r>
              <a:rPr lang="it-IT" dirty="0">
                <a:latin typeface="Garamond" pitchFamily="18" charset="0"/>
                <a:hlinkClick r:id="rId10" action="ppaction://hlinkfile"/>
              </a:rPr>
              <a:t> A</a:t>
            </a:r>
            <a:r>
              <a:rPr lang="it-IT" baseline="30000" dirty="0">
                <a:latin typeface="Garamond" pitchFamily="18" charset="0"/>
              </a:rPr>
              <a:t>1</a:t>
            </a:r>
            <a:r>
              <a:rPr lang="it-IT" dirty="0">
                <a:latin typeface="Garamond" pitchFamily="18" charset="0"/>
              </a:rPr>
              <a:t>, </a:t>
            </a:r>
            <a:r>
              <a:rPr lang="it-IT" dirty="0" err="1">
                <a:latin typeface="Garamond" pitchFamily="18" charset="0"/>
                <a:hlinkClick r:id="rId11" action="ppaction://hlinkfile"/>
              </a:rPr>
              <a:t>Hassan</a:t>
            </a:r>
            <a:r>
              <a:rPr lang="it-IT" dirty="0">
                <a:latin typeface="Garamond" pitchFamily="18" charset="0"/>
                <a:hlinkClick r:id="rId11" action="ppaction://hlinkfile"/>
              </a:rPr>
              <a:t> M</a:t>
            </a:r>
            <a:r>
              <a:rPr lang="it-IT" baseline="30000" dirty="0">
                <a:latin typeface="Garamond" pitchFamily="18" charset="0"/>
              </a:rPr>
              <a:t>5</a:t>
            </a:r>
            <a:r>
              <a:rPr lang="it-IT" dirty="0">
                <a:latin typeface="Garamond" pitchFamily="18" charset="0"/>
              </a:rPr>
              <a:t>, </a:t>
            </a:r>
            <a:r>
              <a:rPr lang="it-IT" dirty="0" err="1">
                <a:latin typeface="Garamond" pitchFamily="18" charset="0"/>
                <a:hlinkClick r:id="rId12" action="ppaction://hlinkfile"/>
              </a:rPr>
              <a:t>Bachuwa</a:t>
            </a:r>
            <a:r>
              <a:rPr lang="it-IT" dirty="0">
                <a:latin typeface="Garamond" pitchFamily="18" charset="0"/>
                <a:hlinkClick r:id="rId12" action="ppaction://hlinkfile"/>
              </a:rPr>
              <a:t> G</a:t>
            </a:r>
            <a:r>
              <a:rPr lang="it-IT" baseline="30000" dirty="0">
                <a:latin typeface="Garamond" pitchFamily="18" charset="0"/>
              </a:rPr>
              <a:t>1</a:t>
            </a:r>
            <a:r>
              <a:rPr lang="it-IT" dirty="0">
                <a:latin typeface="Garamond" pitchFamily="18" charset="0"/>
              </a:rPr>
              <a:t>, </a:t>
            </a:r>
            <a:r>
              <a:rPr lang="it-IT" dirty="0">
                <a:latin typeface="Garamond" pitchFamily="18" charset="0"/>
                <a:hlinkClick r:id="rId13" action="ppaction://hlinkfile"/>
              </a:rPr>
              <a:t>Al </a:t>
            </a:r>
            <a:r>
              <a:rPr lang="it-IT" dirty="0" err="1">
                <a:latin typeface="Garamond" pitchFamily="18" charset="0"/>
                <a:hlinkClick r:id="rId13" action="ppaction://hlinkfile"/>
              </a:rPr>
              <a:t>Qasmi</a:t>
            </a:r>
            <a:r>
              <a:rPr lang="it-IT" dirty="0">
                <a:latin typeface="Garamond" pitchFamily="18" charset="0"/>
                <a:hlinkClick r:id="rId13" action="ppaction://hlinkfile"/>
              </a:rPr>
              <a:t> M</a:t>
            </a:r>
            <a:r>
              <a:rPr lang="it-IT" baseline="30000" dirty="0">
                <a:latin typeface="Garamond" pitchFamily="18" charset="0"/>
              </a:rPr>
              <a:t>6</a:t>
            </a:r>
            <a:r>
              <a:rPr lang="it-IT" dirty="0">
                <a:latin typeface="Garamond" pitchFamily="18" charset="0"/>
              </a:rPr>
              <a:t>, </a:t>
            </a:r>
            <a:r>
              <a:rPr lang="it-IT" dirty="0" err="1">
                <a:latin typeface="Garamond" pitchFamily="18" charset="0"/>
                <a:hlinkClick r:id="rId14" action="ppaction://hlinkfile"/>
              </a:rPr>
              <a:t>Bhatt</a:t>
            </a:r>
            <a:r>
              <a:rPr lang="it-IT" dirty="0">
                <a:latin typeface="Garamond" pitchFamily="18" charset="0"/>
                <a:hlinkClick r:id="rId14" action="ppaction://hlinkfile"/>
              </a:rPr>
              <a:t> DL</a:t>
            </a:r>
            <a:r>
              <a:rPr lang="it-IT" baseline="30000" dirty="0">
                <a:latin typeface="Garamond" pitchFamily="18" charset="0"/>
              </a:rPr>
              <a:t>7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2039203"/>
            <a:ext cx="8786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aramond" pitchFamily="18" charset="0"/>
              </a:rPr>
              <a:t>Compared with </a:t>
            </a:r>
            <a:r>
              <a:rPr lang="en-US" dirty="0" err="1">
                <a:latin typeface="Garamond" pitchFamily="18" charset="0"/>
              </a:rPr>
              <a:t>monotherapy</a:t>
            </a:r>
            <a:r>
              <a:rPr lang="en-US" dirty="0">
                <a:latin typeface="Garamond" pitchFamily="18" charset="0"/>
              </a:rPr>
              <a:t>, DAPT was associated with significantly lower rates of any stroke (risk ratio [RR] 0.80; 95% confidence interval [CI] 0.72-0.89) and ischemic stroke (RR 0.75; 95% CI 0.66-0.85) during any follow-up period</a:t>
            </a:r>
          </a:p>
          <a:p>
            <a:endParaRPr lang="en-US" dirty="0">
              <a:latin typeface="Garamond" pitchFamily="18" charset="0"/>
            </a:endParaRPr>
          </a:p>
          <a:p>
            <a:r>
              <a:rPr lang="en-US" dirty="0">
                <a:latin typeface="Garamond" pitchFamily="18" charset="0"/>
              </a:rPr>
              <a:t>Significant increases in intracranial bleeding (RR 1.55; 95% CI 1.20-2.01) and major bleeding (RR 1.90; 95% CI 1.33-2.72) were associated with DAPT, especially with long-term follow-up</a:t>
            </a:r>
          </a:p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Nevertheless, short-duration DAPT (≤ 1 month) started during the early acute ischemic phase was associated with less bleeding than longer DAPT and greater reduction of recurrent strokes compared with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monotherapy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.</a:t>
            </a: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</a:t>
            </a:r>
          </a:p>
          <a:p>
            <a:r>
              <a:rPr lang="en-US" dirty="0">
                <a:latin typeface="Garamond" pitchFamily="18" charset="0"/>
              </a:rPr>
              <a:t>In contrast, </a:t>
            </a:r>
            <a:r>
              <a:rPr lang="en-US" b="1" i="1" dirty="0">
                <a:solidFill>
                  <a:srgbClr val="FF0000"/>
                </a:solidFill>
                <a:latin typeface="Garamond" pitchFamily="18" charset="0"/>
              </a:rPr>
              <a:t>long DAPT and DAPT started later after the index event (≥ 1 month) were associated with similar rates of any stroke and increased risks of bleeding compared with </a:t>
            </a:r>
            <a:r>
              <a:rPr lang="en-US" b="1" i="1" dirty="0" err="1">
                <a:solidFill>
                  <a:srgbClr val="FF0000"/>
                </a:solidFill>
                <a:latin typeface="Garamond" pitchFamily="18" charset="0"/>
              </a:rPr>
              <a:t>monotherapy</a:t>
            </a:r>
            <a:r>
              <a:rPr lang="en-US" b="1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en-US" dirty="0">
                <a:latin typeface="Garamond" pitchFamily="18" charset="0"/>
              </a:rPr>
              <a:t>Other clinical outcomes were essentially similar between the two groups and included recurrent TIA (RR 0.88; 95% CI 0.72-1.07), myocardial infarction (RR 1.04; 95% CI 0.84-1.29), vascular death (RR 0.99; 95% CI 0.82-1.19), and any death (RR 1.12; 95% CI 0.88-1.42). Similar findings were observed in patients who presented with minor stroke/TIA.</a:t>
            </a:r>
            <a:endParaRPr lang="it-IT" dirty="0">
              <a:latin typeface="Garamond" pitchFamily="18" charset="0"/>
            </a:endParaRPr>
          </a:p>
        </p:txBody>
      </p:sp>
      <p:sp>
        <p:nvSpPr>
          <p:cNvPr id="12290" name="AutoShape 2" descr="Journal of Thrombosis and Thromboly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Analisi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sottogruppi</a:t>
            </a:r>
            <a:r>
              <a:rPr lang="en-US" b="1" dirty="0"/>
              <a:t> in base </a:t>
            </a:r>
            <a:r>
              <a:rPr lang="en-US" b="1" dirty="0" err="1"/>
              <a:t>alla</a:t>
            </a:r>
            <a:r>
              <a:rPr lang="en-US" b="1" dirty="0"/>
              <a:t> </a:t>
            </a:r>
            <a:r>
              <a:rPr lang="en-US" b="1" dirty="0" err="1"/>
              <a:t>durata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trattamento</a:t>
            </a:r>
            <a:r>
              <a:rPr lang="en-US" b="1" dirty="0"/>
              <a:t> con </a:t>
            </a:r>
            <a:r>
              <a:rPr lang="en-US" b="1" dirty="0" err="1"/>
              <a:t>doppia</a:t>
            </a:r>
            <a:r>
              <a:rPr lang="en-US" b="1" dirty="0"/>
              <a:t> </a:t>
            </a:r>
            <a:r>
              <a:rPr lang="en-US" b="1" dirty="0" err="1"/>
              <a:t>antiaggregazione</a:t>
            </a:r>
            <a:r>
              <a:rPr lang="en-US" dirty="0"/>
              <a:t> </a:t>
            </a:r>
            <a:br>
              <a:rPr lang="it-IT" dirty="0"/>
            </a:br>
            <a:endParaRPr lang="it-IT" dirty="0"/>
          </a:p>
        </p:txBody>
      </p:sp>
      <p:pic>
        <p:nvPicPr>
          <p:cNvPr id="4" name="Picture 11" descr="C:\Users\Babikir\AppData\Local\Microsoft\Windows\INetCache\Content.Word\Online 3. DAPT durat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071546"/>
            <a:ext cx="5943600" cy="560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ccia a destra 4"/>
          <p:cNvSpPr/>
          <p:nvPr/>
        </p:nvSpPr>
        <p:spPr>
          <a:xfrm>
            <a:off x="5429256" y="1643050"/>
            <a:ext cx="5000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5572132" y="4286256"/>
            <a:ext cx="50959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Analisi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sottogruppi</a:t>
            </a:r>
            <a:r>
              <a:rPr lang="en-US" b="1" dirty="0"/>
              <a:t> </a:t>
            </a:r>
            <a:r>
              <a:rPr lang="en-US" b="1" dirty="0" err="1"/>
              <a:t>sulla</a:t>
            </a:r>
            <a:r>
              <a:rPr lang="en-US" b="1" dirty="0"/>
              <a:t> base del timing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trattamento</a:t>
            </a:r>
            <a:r>
              <a:rPr lang="en-US" b="1" dirty="0"/>
              <a:t> </a:t>
            </a:r>
            <a:r>
              <a:rPr lang="en-US" b="1" dirty="0" err="1"/>
              <a:t>dopo</a:t>
            </a:r>
            <a:r>
              <a:rPr lang="en-US" b="1" dirty="0"/>
              <a:t> TIA/Stroke</a:t>
            </a:r>
            <a:br>
              <a:rPr lang="it-IT" dirty="0"/>
            </a:br>
            <a:endParaRPr lang="it-IT" dirty="0"/>
          </a:p>
        </p:txBody>
      </p:sp>
      <p:pic>
        <p:nvPicPr>
          <p:cNvPr id="4" name="Picture 14" descr="C:\Users\Babikir\AppData\Local\Microsoft\Windows\INetCache\Content.Word\Online 4. Time to randomizat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071546"/>
            <a:ext cx="5943600" cy="560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ccia a destra 4"/>
          <p:cNvSpPr/>
          <p:nvPr/>
        </p:nvSpPr>
        <p:spPr>
          <a:xfrm>
            <a:off x="5072066" y="1643050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5143504" y="4286256"/>
            <a:ext cx="50959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pic>
        <p:nvPicPr>
          <p:cNvPr id="4" name="Picture 15" descr="C:\Users\Babikir\AppData\Local\Microsoft\Windows\INetCache\Content.Word\Online 5. Time to randomization - minor strok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249360"/>
            <a:ext cx="5943600" cy="560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1000100" y="428605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Analisi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sottogruppi</a:t>
            </a:r>
            <a:r>
              <a:rPr lang="en-US" b="1" dirty="0"/>
              <a:t> </a:t>
            </a:r>
            <a:r>
              <a:rPr lang="en-US" b="1" dirty="0" err="1"/>
              <a:t>sulla</a:t>
            </a:r>
            <a:r>
              <a:rPr lang="en-US" b="1" dirty="0"/>
              <a:t> base del timing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trattamento</a:t>
            </a:r>
            <a:r>
              <a:rPr lang="en-US" b="1" dirty="0"/>
              <a:t> </a:t>
            </a:r>
            <a:r>
              <a:rPr lang="en-US" b="1" dirty="0" err="1"/>
              <a:t>dopo</a:t>
            </a:r>
            <a:r>
              <a:rPr lang="en-US" b="1" dirty="0"/>
              <a:t> TIA/ minor Stroke</a:t>
            </a:r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5357818" y="1928802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5500694" y="4429132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</a:t>
            </a:r>
            <a:r>
              <a:rPr lang="en-US" b="1" dirty="0" err="1"/>
              <a:t>Analisi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sottogruppi</a:t>
            </a:r>
            <a:r>
              <a:rPr lang="en-US" b="1" dirty="0"/>
              <a:t> </a:t>
            </a:r>
            <a:r>
              <a:rPr lang="en-US" b="1" dirty="0" err="1"/>
              <a:t>sulla</a:t>
            </a:r>
            <a:r>
              <a:rPr lang="en-US" b="1" dirty="0"/>
              <a:t> base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popolazione</a:t>
            </a:r>
            <a:r>
              <a:rPr lang="en-US" b="1" dirty="0"/>
              <a:t> </a:t>
            </a:r>
            <a:r>
              <a:rPr lang="en-US" b="1" dirty="0" err="1"/>
              <a:t>studiata</a:t>
            </a:r>
            <a:br>
              <a:rPr lang="it-IT" dirty="0"/>
            </a:br>
            <a:endParaRPr lang="it-IT" dirty="0"/>
          </a:p>
        </p:txBody>
      </p:sp>
      <p:pic>
        <p:nvPicPr>
          <p:cNvPr id="4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23226"/>
            <a:ext cx="5943600" cy="46115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ccia a destra 4"/>
          <p:cNvSpPr/>
          <p:nvPr/>
        </p:nvSpPr>
        <p:spPr>
          <a:xfrm>
            <a:off x="5357818" y="1928802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5429256" y="3643314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71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FF0000"/>
                </a:solidFill>
                <a:latin typeface="Garamond"/>
              </a:rPr>
              <a:t>Conclusioni</a:t>
            </a:r>
            <a:endParaRPr lang="it-IT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214200" y="1500120"/>
            <a:ext cx="851508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lang="it-IT" sz="2400" b="0" strike="noStrike" spc="-1" dirty="0">
                <a:solidFill>
                  <a:srgbClr val="000000"/>
                </a:solidFill>
                <a:latin typeface="Garamond"/>
              </a:rPr>
              <a:t>Sebbene l’ASA rimanga il farmaco più usato nella prevenzione secondaria degli eventi cerebrovascolari, è doveroso prendere in considerazione la terapia con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Garamond"/>
              </a:rPr>
              <a:t>clopidogrel</a:t>
            </a:r>
            <a:r>
              <a:rPr lang="it-IT" sz="2400" b="0" strike="noStrike" spc="-1" dirty="0">
                <a:solidFill>
                  <a:srgbClr val="000000"/>
                </a:solidFill>
                <a:latin typeface="Garamond"/>
              </a:rPr>
              <a:t> ( che comunque nel CAPRIE non ha mostrato significatività nel sottogruppo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Garamond"/>
              </a:rPr>
              <a:t>stroke</a:t>
            </a:r>
            <a:r>
              <a:rPr lang="it-IT" sz="2400" b="0" strike="noStrike" spc="-1" dirty="0">
                <a:solidFill>
                  <a:srgbClr val="000000"/>
                </a:solidFill>
                <a:latin typeface="Garamond"/>
              </a:rPr>
              <a:t>) in pazienti con intolleranza o documentata resistenza all’ASA, o con recidiva in corso di trattamento con ASA o con associazione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lang="it-IT" sz="2400" b="0" strike="noStrike" spc="-1" dirty="0">
                <a:solidFill>
                  <a:srgbClr val="000000"/>
                </a:solidFill>
                <a:latin typeface="Garamond"/>
              </a:rPr>
              <a:t> tra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Garamond"/>
              </a:rPr>
              <a:t>dipiridamolo</a:t>
            </a:r>
            <a:r>
              <a:rPr lang="it-IT" sz="2400" b="0" strike="noStrike" spc="-1" dirty="0">
                <a:solidFill>
                  <a:srgbClr val="000000"/>
                </a:solidFill>
                <a:latin typeface="Garamond"/>
              </a:rPr>
              <a:t> ed ASA (mal tollerata e quindi disattesa). 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5903913" cy="1143001"/>
          </a:xfrm>
        </p:spPr>
        <p:txBody>
          <a:bodyPr/>
          <a:lstStyle/>
          <a:p>
            <a:pPr eaLnBrk="1" hangingPunct="1"/>
            <a:br>
              <a:rPr lang="it-IT" altLang="it-IT" sz="4000">
                <a:solidFill>
                  <a:srgbClr val="CC0000"/>
                </a:solidFill>
              </a:rPr>
            </a:br>
            <a:r>
              <a:rPr lang="it-IT" altLang="it-IT" sz="3200">
                <a:solidFill>
                  <a:srgbClr val="CC0000"/>
                </a:solidFill>
              </a:rPr>
              <a:t>ICTUS CARDIOEMBOLICO</a:t>
            </a:r>
            <a:br>
              <a:rPr lang="it-IT" altLang="it-IT" sz="3200">
                <a:solidFill>
                  <a:srgbClr val="CC0000"/>
                </a:solidFill>
              </a:rPr>
            </a:br>
            <a:r>
              <a:rPr lang="it-IT" altLang="it-IT" sz="3200">
                <a:solidFill>
                  <a:srgbClr val="CC0000"/>
                </a:solidFill>
              </a:rPr>
              <a:t>Caratteristiche suggestive di…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2143116"/>
            <a:ext cx="8893175" cy="2643206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dirty="0">
                <a:solidFill>
                  <a:schemeClr val="bg1"/>
                </a:solidFill>
              </a:rPr>
              <a:t> </a:t>
            </a:r>
            <a:endParaRPr lang="it-IT" altLang="it-IT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800" dirty="0">
                <a:solidFill>
                  <a:schemeClr val="tx1"/>
                </a:solidFill>
              </a:rPr>
              <a:t>Multiple sedi diverse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800" dirty="0">
                <a:solidFill>
                  <a:schemeClr val="tx1"/>
                </a:solidFill>
              </a:rPr>
              <a:t>Trasformazione emorragica (71%)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800" dirty="0">
                <a:solidFill>
                  <a:schemeClr val="tx1"/>
                </a:solidFill>
              </a:rPr>
              <a:t>NIHSS&gt;14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800" dirty="0">
                <a:solidFill>
                  <a:schemeClr val="tx1"/>
                </a:solidFill>
              </a:rPr>
              <a:t>Occlusione prossimale ACM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800" dirty="0">
                <a:solidFill>
                  <a:schemeClr val="tx1"/>
                </a:solidFill>
              </a:rPr>
              <a:t>Ipodensità&gt;1/3 ACM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</a:rPr>
              <a:t>   </a:t>
            </a:r>
            <a:endParaRPr lang="it-IT" altLang="it-IT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2800" dirty="0">
              <a:solidFill>
                <a:schemeClr val="tx1"/>
              </a:solidFill>
            </a:endParaRPr>
          </a:p>
        </p:txBody>
      </p:sp>
      <p:pic>
        <p:nvPicPr>
          <p:cNvPr id="34820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9488" y="0"/>
            <a:ext cx="3084512" cy="41021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910" t="5553" r="2298"/>
          <a:stretch>
            <a:fillRect/>
          </a:stretch>
        </p:blipFill>
        <p:spPr bwMode="auto">
          <a:xfrm>
            <a:off x="107950" y="4214818"/>
            <a:ext cx="9001125" cy="2573337"/>
          </a:xfrm>
          <a:prstGeom prst="rect">
            <a:avLst/>
          </a:prstGeom>
          <a:noFill/>
          <a:ln w="9360">
            <a:solidFill>
              <a:srgbClr val="FFFF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457200" y="1714488"/>
            <a:ext cx="8229240" cy="2357454"/>
          </a:xfrm>
        </p:spPr>
        <p:txBody>
          <a:bodyPr/>
          <a:lstStyle/>
          <a:p>
            <a:r>
              <a:rPr lang="it-IT" dirty="0"/>
              <a:t>In pazienti con ictus minore (NIHSS&lt;4) o con TIA , giudicato ad alto rischio di recidive( ABCD2 &gt;3) che non abbiano indicazioni all’anticoagulazione, è indicato, possibilmente entro le12 ore ( ma dopo le 24 ore in caso di fibrinolisi endovenosa, il trattamento con la doppia antiaggregazione  ASA 100 mg+ </a:t>
            </a:r>
            <a:r>
              <a:rPr lang="it-IT" dirty="0" err="1"/>
              <a:t>clopidogrel</a:t>
            </a:r>
            <a:r>
              <a:rPr lang="it-IT" dirty="0"/>
              <a:t> ( 600 mg il primo giorno e 75 mg per i giorni successivi)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[ SPREAD forte a favore]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FF0000"/>
                </a:solidFill>
                <a:latin typeface="Garamond"/>
              </a:rPr>
              <a:t>Conclusioni</a:t>
            </a:r>
            <a:endParaRPr lang="it-IT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>
          <a:xfrm>
            <a:off x="285720" y="4214818"/>
            <a:ext cx="8286480" cy="2000264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4040"/>
          </a:xfrm>
        </p:spPr>
        <p:txBody>
          <a:bodyPr/>
          <a:lstStyle/>
          <a:p>
            <a:r>
              <a:rPr lang="it-IT" sz="3600" b="1" strike="noStrike" spc="-1">
                <a:solidFill>
                  <a:srgbClr val="FF0000"/>
                </a:solidFill>
                <a:latin typeface="Garamond"/>
              </a:rPr>
              <a:t>                     Conclusioni</a:t>
            </a:r>
            <a:br>
              <a:rPr lang="it-IT" sz="3600" b="0" strike="noStrike" spc="-1" dirty="0">
                <a:solidFill>
                  <a:srgbClr val="000000"/>
                </a:solidFill>
                <a:latin typeface="Calibri"/>
              </a:rPr>
            </a:b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21442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riduzione di </a:t>
            </a:r>
            <a:r>
              <a:rPr lang="it-IT" dirty="0" err="1"/>
              <a:t>stroke</a:t>
            </a:r>
            <a:r>
              <a:rPr lang="it-IT" dirty="0"/>
              <a:t> e IS è stata osservata durante tutto il periodo di follow-up ( short &lt;1 mese and long </a:t>
            </a:r>
            <a:r>
              <a:rPr lang="it-IT" dirty="0" err="1"/>
              <a:t>term</a:t>
            </a:r>
            <a:r>
              <a:rPr lang="it-IT" dirty="0"/>
              <a:t> &gt;1 mesi) nella </a:t>
            </a:r>
            <a:r>
              <a:rPr lang="it-IT" dirty="0" err="1"/>
              <a:t>metanalisi</a:t>
            </a:r>
            <a:r>
              <a:rPr lang="it-IT" dirty="0"/>
              <a:t> negli studi randomizzati (</a:t>
            </a:r>
            <a:r>
              <a:rPr lang="it-IT" dirty="0" err="1"/>
              <a:t>Kheiri</a:t>
            </a:r>
            <a:r>
              <a:rPr lang="it-IT" dirty="0"/>
              <a:t> 2018)</a:t>
            </a:r>
          </a:p>
          <a:p>
            <a:r>
              <a:rPr lang="it-IT" dirty="0"/>
              <a:t> ma l’aumento del rischio di emorragia intracranica è alto &gt;3 mesi e il rischio di emorragia </a:t>
            </a:r>
            <a:r>
              <a:rPr lang="it-IT" dirty="0" err="1"/>
              <a:t>estracranica</a:t>
            </a:r>
            <a:r>
              <a:rPr lang="it-IT" dirty="0"/>
              <a:t>  alto &gt; 1 mese.</a:t>
            </a:r>
          </a:p>
          <a:p>
            <a:endParaRPr lang="it-IT" dirty="0"/>
          </a:p>
          <a:p>
            <a:r>
              <a:rPr lang="it-IT" dirty="0"/>
              <a:t>DAPT è risultata più efficace nel ridurre ogni </a:t>
            </a:r>
            <a:r>
              <a:rPr lang="it-IT" dirty="0" err="1"/>
              <a:t>stroke</a:t>
            </a:r>
            <a:r>
              <a:rPr lang="it-IT" dirty="0"/>
              <a:t>/IS senza incrementare il rischio di emorragia intracranica se introdotta entro 7 giorni (POINT); </a:t>
            </a:r>
          </a:p>
          <a:p>
            <a:endParaRPr lang="it-IT" dirty="0"/>
          </a:p>
          <a:p>
            <a:r>
              <a:rPr lang="it-IT" dirty="0"/>
              <a:t>se introdotta dopo 30 giorni non mostrava riduzione di ogni </a:t>
            </a:r>
            <a:r>
              <a:rPr lang="it-IT" dirty="0" err="1"/>
              <a:t>stroke</a:t>
            </a:r>
            <a:r>
              <a:rPr lang="it-IT" dirty="0"/>
              <a:t> con incremento di emorragie intracraniche e maggiori</a:t>
            </a:r>
          </a:p>
          <a:p>
            <a:endParaRPr lang="it-IT" dirty="0"/>
          </a:p>
          <a:p>
            <a:r>
              <a:rPr lang="it-IT" dirty="0"/>
              <a:t>Nel sottogruppo TIA/minor </a:t>
            </a:r>
            <a:r>
              <a:rPr lang="it-IT" dirty="0" err="1"/>
              <a:t>stroke</a:t>
            </a:r>
            <a:r>
              <a:rPr lang="it-IT" dirty="0"/>
              <a:t> il rischio di ogni </a:t>
            </a:r>
            <a:r>
              <a:rPr lang="it-IT" dirty="0" err="1"/>
              <a:t>stroke</a:t>
            </a:r>
            <a:r>
              <a:rPr lang="it-IT" dirty="0"/>
              <a:t> /IS è significativamente ridotto anche se resta il rischio di </a:t>
            </a:r>
            <a:r>
              <a:rPr lang="it-IT"/>
              <a:t>emorragia maggiore..</a:t>
            </a:r>
            <a:endParaRPr lang="it-IT" dirty="0"/>
          </a:p>
          <a:p>
            <a:endParaRPr lang="it-IT" dirty="0"/>
          </a:p>
          <a:p>
            <a:r>
              <a:rPr lang="it-IT" dirty="0"/>
              <a:t>Si suggerisce di limitare la doppia antiaggregazione ai primi 30 giorni periodo in cui il rapporto efficacia/sicurezza, nello studio POINT, è stato più favorevole  (GPP-SPREAD 2018)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71736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11" name="Connettore 1 10"/>
          <p:cNvCxnSpPr/>
          <p:nvPr/>
        </p:nvCxnSpPr>
        <p:spPr>
          <a:xfrm>
            <a:off x="642910" y="2071678"/>
            <a:ext cx="7429552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42844" y="2357430"/>
            <a:ext cx="3857652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785786" y="2857496"/>
            <a:ext cx="792961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42844" y="3143248"/>
            <a:ext cx="585791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42844" y="3714752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42844" y="4000504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0" y="5000636"/>
            <a:ext cx="8929718" cy="92869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>
            <a:off x="4572000" y="1500174"/>
            <a:ext cx="342902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23480" y="274680"/>
            <a:ext cx="8229240" cy="1142640"/>
          </a:xfrm>
        </p:spPr>
        <p:txBody>
          <a:bodyPr/>
          <a:lstStyle/>
          <a:p>
            <a:r>
              <a:rPr lang="it-IT" sz="4400" b="1" strike="noStrike" spc="-1" dirty="0">
                <a:solidFill>
                  <a:srgbClr val="FF0000"/>
                </a:solidFill>
                <a:latin typeface="Garamond"/>
              </a:rPr>
              <a:t>Conclusioni</a:t>
            </a:r>
            <a:endParaRPr lang="it-IT" sz="4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03648" y="1340768"/>
            <a:ext cx="6452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Negli </a:t>
            </a:r>
            <a:r>
              <a:rPr lang="it-IT" dirty="0" err="1"/>
              <a:t>stroke</a:t>
            </a:r>
            <a:r>
              <a:rPr lang="it-IT" dirty="0"/>
              <a:t> lacunari la doppia antiaggregazione piastrinica nell’unico studio rigoroso sui criteri di reclutamento ha mostrato incremento del rischio emorragico nel lungo periodo senza ridurre gli eventi ischemici. </a:t>
            </a:r>
          </a:p>
          <a:p>
            <a:r>
              <a:rPr lang="it-IT" dirty="0"/>
              <a:t>In questo studio comunque il timing di reclutamento non era in fase acuta ( 180 giorni) ed il follow-up era lungo ( 3.4 anni) </a:t>
            </a:r>
          </a:p>
          <a:p>
            <a:endParaRPr lang="it-IT" dirty="0"/>
          </a:p>
          <a:p>
            <a:r>
              <a:rPr lang="it-IT" dirty="0"/>
              <a:t>Necessita uno studio di RMN encefalo che selezioni </a:t>
            </a:r>
            <a:r>
              <a:rPr lang="it-IT" dirty="0" err="1"/>
              <a:t>stroke</a:t>
            </a:r>
            <a:r>
              <a:rPr lang="it-IT" dirty="0"/>
              <a:t> lacunari da arruolare in doppia </a:t>
            </a:r>
            <a:r>
              <a:rPr lang="it-IT" dirty="0" err="1"/>
              <a:t>antiaggregazione</a:t>
            </a:r>
            <a:r>
              <a:rPr lang="it-IT" dirty="0"/>
              <a:t> versus </a:t>
            </a:r>
            <a:r>
              <a:rPr lang="it-IT" dirty="0" err="1"/>
              <a:t>monoterapia</a:t>
            </a:r>
            <a:r>
              <a:rPr lang="it-IT" dirty="0"/>
              <a:t> nella fase acuta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4349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FF0000"/>
                </a:solidFill>
                <a:latin typeface="Garamond"/>
              </a:rPr>
              <a:t>Studio</a:t>
            </a:r>
            <a:r>
              <a:rPr lang="it-IT" sz="4400" b="0" strike="noStrike" spc="-1">
                <a:solidFill>
                  <a:srgbClr val="FF0000"/>
                </a:solidFill>
                <a:latin typeface="Garamond"/>
              </a:rPr>
              <a:t> </a:t>
            </a:r>
            <a:r>
              <a:rPr lang="it-IT" sz="4400" b="1" strike="noStrike" spc="-1">
                <a:solidFill>
                  <a:srgbClr val="FF0000"/>
                </a:solidFill>
                <a:latin typeface="Garamond"/>
              </a:rPr>
              <a:t>Express</a:t>
            </a: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Picture 3"/>
          <p:cNvPicPr/>
          <p:nvPr/>
        </p:nvPicPr>
        <p:blipFill>
          <a:blip r:embed="rId2"/>
          <a:stretch/>
        </p:blipFill>
        <p:spPr>
          <a:xfrm>
            <a:off x="214282" y="2000240"/>
            <a:ext cx="8686440" cy="1904760"/>
          </a:xfrm>
          <a:prstGeom prst="rect">
            <a:avLst/>
          </a:prstGeom>
          <a:ln w="9360">
            <a:noFill/>
          </a:ln>
        </p:spPr>
      </p:pic>
      <p:sp>
        <p:nvSpPr>
          <p:cNvPr id="5" name="Rettangolo 4"/>
          <p:cNvSpPr/>
          <p:nvPr/>
        </p:nvSpPr>
        <p:spPr>
          <a:xfrm>
            <a:off x="214282" y="1571612"/>
            <a:ext cx="221457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1406" y="3786190"/>
            <a:ext cx="221457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28662" y="407194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Garamond" pitchFamily="18" charset="0"/>
              </a:rPr>
              <a:t>Importanza della terapia ma fondamentale è la gestione della fase acuta, prendendosi cura del paziente in toto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5786446" y="2857496"/>
            <a:ext cx="2571768" cy="2143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928794" y="521495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Garamond" pitchFamily="18" charset="0"/>
              </a:rPr>
              <a:t>Centro Ictus/ Unità </a:t>
            </a:r>
            <a:r>
              <a:rPr lang="it-IT" sz="2400" b="1" dirty="0" err="1">
                <a:solidFill>
                  <a:srgbClr val="0070C0"/>
                </a:solidFill>
                <a:latin typeface="Garamond" pitchFamily="18" charset="0"/>
              </a:rPr>
              <a:t>Neurovascolari</a:t>
            </a:r>
            <a:endParaRPr lang="it-IT" sz="2400" b="1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97612-CC82-B049-9406-158841F0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                     CONCLUSIONI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E0CD2D-B697-034A-AC54-08924FA3F62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700808"/>
            <a:ext cx="8229240" cy="3240360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pPr algn="ctr"/>
            <a:r>
              <a:rPr lang="it-IT" sz="1800" b="0" strike="noStrike" spc="-1" dirty="0">
                <a:solidFill>
                  <a:srgbClr val="000000"/>
                </a:solidFill>
                <a:latin typeface="Garamond"/>
              </a:rPr>
              <a:t>La complessità delle numerose analisi statistiche derivate dagli studi pubblicati sui farmaci antiaggreganti piastrinici, impiegati sia da soli sia in associazione, fa rilevare come, a fronte delle diverse situazioni cliniche presentate dal paziente, </a:t>
            </a:r>
            <a:r>
              <a:rPr lang="it-IT" sz="1800" b="1" i="1" strike="noStrike" spc="-1" dirty="0">
                <a:solidFill>
                  <a:srgbClr val="0070C0"/>
                </a:solidFill>
                <a:latin typeface="Garamond"/>
              </a:rPr>
              <a:t>sempre più il medico debba individualizzare le scelte e ottimizzare la gestione della fase acuta dell’ictus</a:t>
            </a: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7907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349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463" t="14954" r="1325" b="3305"/>
          <a:stretch/>
        </p:blipFill>
        <p:spPr>
          <a:xfrm>
            <a:off x="100254" y="1871697"/>
            <a:ext cx="8889188" cy="4545540"/>
          </a:xfrm>
          <a:prstGeom prst="rect">
            <a:avLst/>
          </a:prstGeom>
        </p:spPr>
      </p:pic>
      <p:grpSp>
        <p:nvGrpSpPr>
          <p:cNvPr id="4" name="Gruppo 7"/>
          <p:cNvGrpSpPr/>
          <p:nvPr/>
        </p:nvGrpSpPr>
        <p:grpSpPr>
          <a:xfrm>
            <a:off x="751905" y="5882464"/>
            <a:ext cx="7719558" cy="269384"/>
            <a:chOff x="751905" y="5882464"/>
            <a:chExt cx="7719558" cy="269384"/>
          </a:xfrm>
        </p:grpSpPr>
        <p:cxnSp>
          <p:nvCxnSpPr>
            <p:cNvPr id="5" name="Connettore 1 4"/>
            <p:cNvCxnSpPr/>
            <p:nvPr/>
          </p:nvCxnSpPr>
          <p:spPr>
            <a:xfrm>
              <a:off x="751905" y="5882464"/>
              <a:ext cx="7719558" cy="0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1 5"/>
            <p:cNvCxnSpPr/>
            <p:nvPr/>
          </p:nvCxnSpPr>
          <p:spPr>
            <a:xfrm>
              <a:off x="751905" y="6151848"/>
              <a:ext cx="2537749" cy="0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49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367732" y="2779053"/>
            <a:ext cx="6282150" cy="3735291"/>
            <a:chOff x="1367732" y="2046944"/>
            <a:chExt cx="6282150" cy="37352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7732" y="2062952"/>
              <a:ext cx="6282150" cy="3719283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2186782" y="2046944"/>
              <a:ext cx="54323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Incremental</a:t>
              </a:r>
              <a:r>
                <a:rPr lang="it-IT" b="1" dirty="0"/>
                <a:t> </a:t>
              </a:r>
              <a:r>
                <a:rPr lang="it-IT" b="1" dirty="0" err="1"/>
                <a:t>Yeld</a:t>
              </a:r>
              <a:r>
                <a:rPr lang="it-IT" b="1" dirty="0"/>
                <a:t> of </a:t>
              </a:r>
              <a:r>
                <a:rPr lang="it-IT" b="1" dirty="0" err="1"/>
                <a:t>Prologed</a:t>
              </a:r>
              <a:r>
                <a:rPr lang="it-IT" b="1" dirty="0"/>
                <a:t> ECG </a:t>
              </a:r>
              <a:r>
                <a:rPr lang="it-IT" b="1" dirty="0" err="1"/>
                <a:t>Monitoring</a:t>
              </a:r>
              <a:endParaRPr lang="it-IT" b="1" dirty="0"/>
            </a:p>
            <a:p>
              <a:pPr algn="ctr"/>
              <a:r>
                <a:rPr lang="it-IT" b="1" dirty="0"/>
                <a:t>for the </a:t>
              </a:r>
              <a:r>
                <a:rPr lang="it-IT" b="1" dirty="0" err="1"/>
                <a:t>Detection</a:t>
              </a:r>
              <a:r>
                <a:rPr lang="it-IT" b="1" dirty="0"/>
                <a:t> of AF in </a:t>
              </a:r>
              <a:r>
                <a:rPr lang="it-IT" b="1" dirty="0" err="1"/>
                <a:t>Pts</a:t>
              </a:r>
              <a:r>
                <a:rPr lang="it-IT" b="1" dirty="0"/>
                <a:t> with </a:t>
              </a:r>
              <a:r>
                <a:rPr lang="it-IT" b="1" dirty="0" err="1"/>
                <a:t>Crypto</a:t>
              </a:r>
              <a:r>
                <a:rPr lang="it-IT" b="1" dirty="0"/>
                <a:t> </a:t>
              </a:r>
              <a:r>
                <a:rPr lang="it-IT" b="1" dirty="0" err="1"/>
                <a:t>Stroke</a:t>
              </a:r>
              <a:r>
                <a:rPr lang="it-IT" b="1" dirty="0"/>
                <a:t> or TIA</a:t>
              </a:r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b="32927"/>
          <a:stretch/>
        </p:blipFill>
        <p:spPr>
          <a:xfrm>
            <a:off x="443609" y="-1"/>
            <a:ext cx="8317979" cy="26493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570170" y="6553802"/>
            <a:ext cx="3352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Arial Rounded MT Bold"/>
                <a:cs typeface="Arial Rounded MT Bold"/>
              </a:rPr>
              <a:t>EMBRACE </a:t>
            </a:r>
            <a:r>
              <a:rPr lang="it-IT" sz="1400" b="1" dirty="0" err="1">
                <a:latin typeface="Arial Rounded MT Bold"/>
                <a:cs typeface="Arial Rounded MT Bold"/>
              </a:rPr>
              <a:t>Investigators</a:t>
            </a:r>
            <a:r>
              <a:rPr lang="it-IT" sz="1400" b="1" dirty="0">
                <a:latin typeface="Arial Rounded MT Bold"/>
                <a:cs typeface="Arial Rounded MT Bold"/>
              </a:rPr>
              <a:t>, NEJM 2014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7" y="2734228"/>
            <a:ext cx="8396754" cy="3780116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3325091" y="4212376"/>
            <a:ext cx="3174710" cy="16873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/>
              <a:t>Clinical</a:t>
            </a:r>
            <a:r>
              <a:rPr lang="it-IT" sz="2000" b="1" dirty="0"/>
              <a:t> AF @ 90 d: 0.5%</a:t>
            </a:r>
          </a:p>
          <a:p>
            <a:pPr algn="ctr"/>
            <a:r>
              <a:rPr lang="it-IT" sz="2000" b="1" dirty="0"/>
              <a:t>AF </a:t>
            </a:r>
            <a:r>
              <a:rPr lang="it-IT" sz="2000" b="1" dirty="0" err="1"/>
              <a:t>detection</a:t>
            </a:r>
            <a:r>
              <a:rPr lang="it-IT" sz="2000" b="1" dirty="0"/>
              <a:t>: 5-fold</a:t>
            </a:r>
          </a:p>
          <a:p>
            <a:pPr algn="ctr"/>
            <a:r>
              <a:rPr lang="it-IT" sz="2000" b="1" dirty="0"/>
              <a:t>Rate of OAC: </a:t>
            </a:r>
            <a:r>
              <a:rPr lang="it-IT" sz="2000" b="1" dirty="0" err="1"/>
              <a:t>doubled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985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5" y="752738"/>
            <a:ext cx="7665397" cy="590944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41297" y="69335"/>
            <a:ext cx="725496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0090"/>
                </a:solidFill>
                <a:latin typeface="Arial Narrow"/>
                <a:cs typeface="Arial Narrow"/>
              </a:rPr>
              <a:t>CRYSTAL AF: </a:t>
            </a:r>
            <a:r>
              <a:rPr lang="it-IT" sz="2800" dirty="0" err="1">
                <a:solidFill>
                  <a:srgbClr val="000090"/>
                </a:solidFill>
                <a:latin typeface="Arial Narrow"/>
                <a:cs typeface="Arial Narrow"/>
              </a:rPr>
              <a:t>Crypogenetic</a:t>
            </a:r>
            <a:r>
              <a:rPr lang="it-IT" sz="2800" dirty="0">
                <a:solidFill>
                  <a:srgbClr val="000090"/>
                </a:solidFill>
                <a:latin typeface="Arial Narrow"/>
                <a:cs typeface="Arial Narrow"/>
              </a:rPr>
              <a:t> </a:t>
            </a:r>
            <a:r>
              <a:rPr lang="it-IT" sz="2800" dirty="0" err="1">
                <a:solidFill>
                  <a:srgbClr val="000090"/>
                </a:solidFill>
                <a:latin typeface="Arial Narrow"/>
                <a:cs typeface="Arial Narrow"/>
              </a:rPr>
              <a:t>Stroke</a:t>
            </a:r>
            <a:r>
              <a:rPr lang="it-IT" sz="2800" dirty="0">
                <a:solidFill>
                  <a:srgbClr val="000090"/>
                </a:solidFill>
                <a:latin typeface="Arial Narrow"/>
                <a:cs typeface="Arial Narrow"/>
              </a:rPr>
              <a:t> and </a:t>
            </a:r>
            <a:r>
              <a:rPr lang="it-IT" sz="2800" dirty="0" err="1">
                <a:solidFill>
                  <a:srgbClr val="000090"/>
                </a:solidFill>
                <a:latin typeface="Arial Narrow"/>
                <a:cs typeface="Arial Narrow"/>
              </a:rPr>
              <a:t>Undelying</a:t>
            </a:r>
            <a:r>
              <a:rPr lang="it-IT" sz="2800" dirty="0">
                <a:solidFill>
                  <a:srgbClr val="000090"/>
                </a:solidFill>
                <a:latin typeface="Arial Narrow"/>
                <a:cs typeface="Arial Narrow"/>
              </a:rPr>
              <a:t> AF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194235" y="692974"/>
            <a:ext cx="879213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601099" y="6553802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Arial Rounded MT Bold"/>
                <a:cs typeface="Arial Rounded MT Bold"/>
              </a:rPr>
              <a:t>Sanna T et al, NEJM 2014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543332" y="2443639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+ 9%</a:t>
            </a:r>
          </a:p>
        </p:txBody>
      </p:sp>
    </p:spTree>
    <p:extLst>
      <p:ext uri="{BB962C8B-B14F-4D97-AF65-F5344CB8AC3E}">
        <p14:creationId xmlns:p14="http://schemas.microsoft.com/office/powerpoint/2010/main" val="9441268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41297" y="69335"/>
            <a:ext cx="725496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0090"/>
                </a:solidFill>
                <a:latin typeface="Arial Narrow"/>
                <a:cs typeface="Arial Narrow"/>
              </a:rPr>
              <a:t>CRYSTAL AF: </a:t>
            </a:r>
            <a:r>
              <a:rPr lang="it-IT" sz="2800" dirty="0" err="1">
                <a:solidFill>
                  <a:srgbClr val="000090"/>
                </a:solidFill>
                <a:latin typeface="Arial Narrow"/>
                <a:cs typeface="Arial Narrow"/>
              </a:rPr>
              <a:t>Crypogenetic</a:t>
            </a:r>
            <a:r>
              <a:rPr lang="it-IT" sz="2800" dirty="0">
                <a:solidFill>
                  <a:srgbClr val="000090"/>
                </a:solidFill>
                <a:latin typeface="Arial Narrow"/>
                <a:cs typeface="Arial Narrow"/>
              </a:rPr>
              <a:t> </a:t>
            </a:r>
            <a:r>
              <a:rPr lang="it-IT" sz="2800" dirty="0" err="1">
                <a:solidFill>
                  <a:srgbClr val="000090"/>
                </a:solidFill>
                <a:latin typeface="Arial Narrow"/>
                <a:cs typeface="Arial Narrow"/>
              </a:rPr>
              <a:t>Stroke</a:t>
            </a:r>
            <a:r>
              <a:rPr lang="it-IT" sz="2800" dirty="0">
                <a:solidFill>
                  <a:srgbClr val="000090"/>
                </a:solidFill>
                <a:latin typeface="Arial Narrow"/>
                <a:cs typeface="Arial Narrow"/>
              </a:rPr>
              <a:t> and </a:t>
            </a:r>
            <a:r>
              <a:rPr lang="it-IT" sz="2800" dirty="0" err="1">
                <a:solidFill>
                  <a:srgbClr val="000090"/>
                </a:solidFill>
                <a:latin typeface="Arial Narrow"/>
                <a:cs typeface="Arial Narrow"/>
              </a:rPr>
              <a:t>Undelying</a:t>
            </a:r>
            <a:r>
              <a:rPr lang="it-IT" sz="2800" dirty="0">
                <a:solidFill>
                  <a:srgbClr val="000090"/>
                </a:solidFill>
                <a:latin typeface="Arial Narrow"/>
                <a:cs typeface="Arial Narrow"/>
              </a:rPr>
              <a:t> AF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194235" y="692974"/>
            <a:ext cx="879213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601099" y="6553802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Arial Rounded MT Bold"/>
                <a:cs typeface="Arial Rounded MT Bold"/>
              </a:rPr>
              <a:t>Sanna T et al, NEJM 2014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2" y="840322"/>
            <a:ext cx="7649882" cy="578818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43332" y="2219524"/>
            <a:ext cx="94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+ 30%</a:t>
            </a:r>
          </a:p>
        </p:txBody>
      </p:sp>
    </p:spTree>
    <p:extLst>
      <p:ext uri="{BB962C8B-B14F-4D97-AF65-F5344CB8AC3E}">
        <p14:creationId xmlns:p14="http://schemas.microsoft.com/office/powerpoint/2010/main" val="16355602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268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11" y="4036409"/>
            <a:ext cx="7844118" cy="21311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5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t="41414" r="27931"/>
          <a:stretch>
            <a:fillRect/>
          </a:stretch>
        </p:blipFill>
        <p:spPr bwMode="auto">
          <a:xfrm>
            <a:off x="0" y="1377950"/>
            <a:ext cx="5292725" cy="552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8006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3708400" y="3357563"/>
            <a:ext cx="228600" cy="152400"/>
          </a:xfrm>
          <a:prstGeom prst="ellipse">
            <a:avLst/>
          </a:prstGeom>
          <a:solidFill>
            <a:srgbClr val="0000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185738"/>
            <a:ext cx="8640763" cy="581025"/>
          </a:xfrm>
          <a:prstGeom prst="rect">
            <a:avLst/>
          </a:prstGeom>
          <a:solidFill>
            <a:srgbClr val="000099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b="1">
                <a:solidFill>
                  <a:srgbClr val="FFFFFF"/>
                </a:solidFill>
              </a:rPr>
              <a:t>Patologia dei piccoli vasi: infarto lacunare:</a:t>
            </a:r>
            <a:r>
              <a:rPr lang="it-IT" sz="3200" b="1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276600" y="2636838"/>
            <a:ext cx="228600" cy="152400"/>
          </a:xfrm>
          <a:prstGeom prst="ellipse">
            <a:avLst/>
          </a:prstGeom>
          <a:solidFill>
            <a:srgbClr val="0000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653088" y="4076700"/>
            <a:ext cx="3240087" cy="1557338"/>
          </a:xfrm>
          <a:prstGeom prst="rect">
            <a:avLst/>
          </a:prstGeom>
          <a:noFill/>
          <a:ln w="126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u="sng" dirty="0">
                <a:latin typeface="Times New Roman" pitchFamily="18" charset="0"/>
              </a:rPr>
              <a:t>Infarti lacunari </a:t>
            </a:r>
          </a:p>
          <a:p>
            <a:pPr eaLnBrk="0" hangingPunct="0"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>
                <a:latin typeface="Times New Roman" pitchFamily="18" charset="0"/>
              </a:rPr>
              <a:t> multipli</a:t>
            </a:r>
          </a:p>
          <a:p>
            <a:pPr eaLnBrk="0" hangingPunct="0"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>
                <a:latin typeface="Times New Roman" pitchFamily="18" charset="0"/>
              </a:rPr>
              <a:t> di piccole dimensioni</a:t>
            </a:r>
          </a:p>
          <a:p>
            <a:pPr eaLnBrk="0" hangingPunct="0"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</a:rPr>
              <a:t>spesso asintomatici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 t="2924" r="71758" b="48305"/>
          <a:stretch>
            <a:fillRect/>
          </a:stretch>
        </p:blipFill>
        <p:spPr bwMode="auto">
          <a:xfrm>
            <a:off x="5876925" y="836613"/>
            <a:ext cx="2792413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559425" y="5826125"/>
            <a:ext cx="3116263" cy="825500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>
                <a:solidFill>
                  <a:srgbClr val="FFFFFF"/>
                </a:solidFill>
                <a:latin typeface="Times New Roman" pitchFamily="18" charset="0"/>
              </a:rPr>
              <a:t>Legame stretto con               l’ipertensione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5840" y="1339341"/>
            <a:ext cx="8948160" cy="5518659"/>
          </a:xfrm>
          <a:ln/>
        </p:spPr>
        <p:txBody>
          <a:bodyPr lIns="82945" tIns="41473" rIns="82945" bIns="41473"/>
          <a:lstStyle/>
          <a:p>
            <a:pPr indent="-308165" algn="ctr">
              <a:lnSpc>
                <a:spcPct val="9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  <a:tab pos="8965572" algn="l"/>
              </a:tabLst>
            </a:pPr>
            <a:r>
              <a:rPr lang="it-IT" sz="2200" b="1" i="1" dirty="0">
                <a:latin typeface="Garamond" pitchFamily="18" charset="0"/>
              </a:rPr>
              <a:t>ictus ischemico</a:t>
            </a:r>
          </a:p>
          <a:p>
            <a:pPr indent="-308165" algn="ctr">
              <a:lnSpc>
                <a:spcPct val="9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  <a:tab pos="8965572" algn="l"/>
              </a:tabLst>
            </a:pPr>
            <a:r>
              <a:rPr lang="it-IT" sz="2200" b="1" i="1" dirty="0">
                <a:latin typeface="Garamond" pitchFamily="18" charset="0"/>
              </a:rPr>
              <a:t> a varia patogenesi </a:t>
            </a:r>
          </a:p>
          <a:p>
            <a:pPr indent="-308165" algn="ctr">
              <a:lnSpc>
                <a:spcPct val="9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  <a:tab pos="8965572" algn="l"/>
              </a:tabLst>
            </a:pPr>
            <a:endParaRPr lang="it-IT" sz="2200" b="1" i="1" dirty="0">
              <a:latin typeface="Garamond" pitchFamily="18" charset="0"/>
            </a:endParaRPr>
          </a:p>
          <a:p>
            <a:pPr indent="-308165">
              <a:lnSpc>
                <a:spcPct val="9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  <a:tab pos="8965572" algn="l"/>
              </a:tabLst>
            </a:pPr>
            <a:r>
              <a:rPr lang="it-IT" sz="2200" b="1" i="1" dirty="0">
                <a:latin typeface="Garamond" pitchFamily="18" charset="0"/>
              </a:rPr>
              <a:t>ISC, Los Angeles, febbraio 2016, </a:t>
            </a:r>
            <a:r>
              <a:rPr lang="it-IT" sz="2200" b="1" i="1" dirty="0" err="1">
                <a:latin typeface="Garamond" pitchFamily="18" charset="0"/>
              </a:rPr>
              <a:t>find-af</a:t>
            </a:r>
            <a:r>
              <a:rPr lang="it-IT" sz="2200" b="1" i="1" dirty="0">
                <a:latin typeface="Garamond" pitchFamily="18" charset="0"/>
              </a:rPr>
              <a:t> </a:t>
            </a:r>
            <a:r>
              <a:rPr lang="it-IT" sz="2200" b="1" i="1" dirty="0" err="1">
                <a:latin typeface="Garamond" pitchFamily="18" charset="0"/>
              </a:rPr>
              <a:t>study</a:t>
            </a:r>
            <a:endParaRPr lang="it-IT" sz="2200" b="1" i="1" dirty="0">
              <a:latin typeface="Garamond" pitchFamily="18" charset="0"/>
            </a:endParaRPr>
          </a:p>
          <a:p>
            <a:pPr indent="-308165">
              <a:lnSpc>
                <a:spcPct val="9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  <a:tab pos="8965572" algn="l"/>
              </a:tabLst>
            </a:pPr>
            <a:endParaRPr lang="it-IT" sz="2200" b="1" i="1" dirty="0">
              <a:latin typeface="Garamond" pitchFamily="18" charset="0"/>
            </a:endParaRPr>
          </a:p>
          <a:p>
            <a:pPr indent="-308165">
              <a:lnSpc>
                <a:spcPct val="9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  <a:tab pos="8965572" algn="l"/>
              </a:tabLst>
            </a:pPr>
            <a:r>
              <a:rPr lang="it-IT" sz="2500" dirty="0">
                <a:latin typeface="Garamond" pitchFamily="18" charset="0"/>
              </a:rPr>
              <a:t>ECG holter 24 ore                             ECG holter prolungato (10 g)</a:t>
            </a:r>
          </a:p>
          <a:p>
            <a:pPr indent="-308165">
              <a:lnSpc>
                <a:spcPct val="9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  <a:tab pos="8965572" algn="l"/>
              </a:tabLst>
            </a:pPr>
            <a:r>
              <a:rPr lang="it-IT" sz="2500" dirty="0">
                <a:latin typeface="Garamond" pitchFamily="18" charset="0"/>
              </a:rPr>
              <a:t>                                                                    dopo l’ictus  </a:t>
            </a:r>
          </a:p>
          <a:p>
            <a:pPr indent="-308165">
              <a:lnSpc>
                <a:spcPct val="9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  <a:tab pos="8965572" algn="l"/>
              </a:tabLst>
            </a:pPr>
            <a:r>
              <a:rPr lang="it-IT" sz="2500" dirty="0">
                <a:latin typeface="Garamond" pitchFamily="18" charset="0"/>
              </a:rPr>
              <a:t>                                                                    dopo 3 </a:t>
            </a:r>
            <a:r>
              <a:rPr lang="it-IT" sz="2500" dirty="0" err="1">
                <a:latin typeface="Garamond" pitchFamily="18" charset="0"/>
              </a:rPr>
              <a:t>msi</a:t>
            </a:r>
            <a:endParaRPr lang="it-IT" sz="2500" dirty="0">
              <a:latin typeface="Garamond" pitchFamily="18" charset="0"/>
            </a:endParaRPr>
          </a:p>
          <a:p>
            <a:pPr indent="-308165">
              <a:lnSpc>
                <a:spcPct val="9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  <a:tab pos="8965572" algn="l"/>
              </a:tabLst>
            </a:pPr>
            <a:r>
              <a:rPr lang="it-IT" sz="2500" dirty="0">
                <a:latin typeface="Garamond" pitchFamily="18" charset="0"/>
              </a:rPr>
              <a:t>         dopo 6 mesi                                        dopo 6 mesi</a:t>
            </a:r>
          </a:p>
          <a:p>
            <a:pPr indent="-308165">
              <a:lnSpc>
                <a:spcPct val="9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  <a:tab pos="8965572" algn="l"/>
              </a:tabLst>
            </a:pPr>
            <a:endParaRPr lang="it-IT" sz="2500" dirty="0">
              <a:latin typeface="Garamond" pitchFamily="18" charset="0"/>
            </a:endParaRPr>
          </a:p>
          <a:p>
            <a:pPr indent="-308165">
              <a:lnSpc>
                <a:spcPct val="9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  <a:tab pos="8965572" algn="l"/>
              </a:tabLst>
            </a:pPr>
            <a:r>
              <a:rPr lang="it-IT" sz="2500" dirty="0">
                <a:latin typeface="Garamond" pitchFamily="18" charset="0"/>
              </a:rPr>
              <a:t>        FA nel 4.5% dei casi                 FA nel 13.5% dei casi               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74240" y="554459"/>
            <a:ext cx="37224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300" b="1" dirty="0">
                <a:solidFill>
                  <a:srgbClr val="FF0000"/>
                </a:solidFill>
                <a:latin typeface="Garamond" pitchFamily="18" charset="0"/>
              </a:rPr>
              <a:t>FA occulta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2416320" y="293791"/>
            <a:ext cx="4703040" cy="979303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714348" y="3214686"/>
            <a:ext cx="45719" cy="135732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286379" y="3214687"/>
            <a:ext cx="45719" cy="135732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549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456480" y="162738"/>
            <a:ext cx="8229600" cy="1143480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35517 25856"/>
              <a:gd name="T0" fmla="*/ 4536000 w 21600"/>
              <a:gd name="T1" fmla="*/ 0 h 21600"/>
              <a:gd name="T2" fmla="*/ 9072000 w 21600"/>
              <a:gd name="T3" fmla="*/ 630000 h 21600"/>
              <a:gd name="T4" fmla="*/ 4536000 w 21600"/>
              <a:gd name="T5" fmla="*/ 1260000 h 21600"/>
              <a:gd name="T6" fmla="*/ 0 w 21600"/>
              <a:gd name="T7" fmla="*/ 630000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</a:pPr>
            <a:r>
              <a:rPr lang="it-IT" sz="4000" b="1" dirty="0">
                <a:solidFill>
                  <a:srgbClr val="FF0000"/>
                </a:solidFill>
                <a:latin typeface="Garamond" pitchFamily="18" charset="0"/>
              </a:rPr>
              <a:t>Ictus </a:t>
            </a:r>
            <a:r>
              <a:rPr lang="it-IT" sz="4000" b="1" dirty="0" err="1">
                <a:solidFill>
                  <a:srgbClr val="FF0000"/>
                </a:solidFill>
                <a:latin typeface="Garamond" pitchFamily="18" charset="0"/>
              </a:rPr>
              <a:t>Cardioembolico</a:t>
            </a:r>
            <a:endParaRPr lang="it-IT" sz="4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60641" y="1795869"/>
            <a:ext cx="8883360" cy="4801464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35517 25856"/>
              <a:gd name="T0" fmla="*/ 4901760 w 21600"/>
              <a:gd name="T1" fmla="*/ 0 h 21600"/>
              <a:gd name="T2" fmla="*/ 9803520 w 21600"/>
              <a:gd name="T3" fmla="*/ 3081060 h 21600"/>
              <a:gd name="T4" fmla="*/ 4901760 w 21600"/>
              <a:gd name="T5" fmla="*/ 6162120 h 21600"/>
              <a:gd name="T6" fmla="*/ 0 w 21600"/>
              <a:gd name="T7" fmla="*/ 3081060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>
              <a:lnSpc>
                <a:spcPct val="90000"/>
              </a:lnSpc>
              <a:spcBef>
                <a:spcPts val="726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</a:tabLst>
            </a:pPr>
            <a:endParaRPr lang="it-IT" sz="2900" dirty="0">
              <a:solidFill>
                <a:srgbClr val="0D0D0D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  <a:spcBef>
                <a:spcPts val="726"/>
              </a:spcBef>
              <a:buClr>
                <a:srgbClr val="FFFFFF"/>
              </a:buClr>
              <a:buFont typeface="Arial" pitchFamily="34" charset="0"/>
              <a:buChar char="-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</a:tabLst>
            </a:pPr>
            <a:r>
              <a:rPr lang="it-IT" sz="2900" dirty="0">
                <a:solidFill>
                  <a:srgbClr val="0D0D0D"/>
                </a:solidFill>
                <a:latin typeface="Garamond" pitchFamily="18" charset="0"/>
              </a:rPr>
              <a:t>Holter 24 h rivela FA misconosciuta nel 2% di </a:t>
            </a:r>
            <a:r>
              <a:rPr lang="it-IT" sz="2900" dirty="0" err="1">
                <a:solidFill>
                  <a:srgbClr val="0D0D0D"/>
                </a:solidFill>
                <a:latin typeface="Garamond" pitchFamily="18" charset="0"/>
              </a:rPr>
              <a:t>paz</a:t>
            </a:r>
            <a:r>
              <a:rPr lang="it-IT" sz="2900" dirty="0">
                <a:solidFill>
                  <a:srgbClr val="0D0D0D"/>
                </a:solidFill>
                <a:latin typeface="Garamond" pitchFamily="18" charset="0"/>
              </a:rPr>
              <a:t> con </a:t>
            </a:r>
            <a:r>
              <a:rPr lang="it-IT" sz="2900" dirty="0" err="1">
                <a:solidFill>
                  <a:srgbClr val="0D0D0D"/>
                </a:solidFill>
                <a:latin typeface="Garamond" pitchFamily="18" charset="0"/>
              </a:rPr>
              <a:t>stroke</a:t>
            </a:r>
            <a:endParaRPr lang="it-IT" sz="2900" dirty="0">
              <a:solidFill>
                <a:srgbClr val="0D0D0D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  <a:spcBef>
                <a:spcPts val="726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</a:tabLst>
            </a:pPr>
            <a:endParaRPr lang="it-IT" sz="2900" dirty="0">
              <a:solidFill>
                <a:srgbClr val="0D0D0D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  <a:spcBef>
                <a:spcPts val="726"/>
              </a:spcBef>
              <a:buClr>
                <a:srgbClr val="FFFFFF"/>
              </a:buClr>
              <a:buFont typeface="Arial" pitchFamily="34" charset="0"/>
              <a:buChar char="-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</a:tabLst>
            </a:pPr>
            <a:r>
              <a:rPr lang="it-IT" sz="2900" dirty="0">
                <a:solidFill>
                  <a:srgbClr val="0D0D0D"/>
                </a:solidFill>
                <a:latin typeface="Garamond" pitchFamily="18" charset="0"/>
              </a:rPr>
              <a:t>Estendendo Holter a 24-72h si incrementa la prevalenza di FA dopo </a:t>
            </a:r>
            <a:r>
              <a:rPr lang="it-IT" sz="2900" dirty="0" err="1">
                <a:solidFill>
                  <a:srgbClr val="0D0D0D"/>
                </a:solidFill>
                <a:latin typeface="Garamond" pitchFamily="18" charset="0"/>
              </a:rPr>
              <a:t>stroke</a:t>
            </a:r>
            <a:r>
              <a:rPr lang="it-IT" sz="2900" dirty="0">
                <a:solidFill>
                  <a:srgbClr val="0D0D0D"/>
                </a:solidFill>
                <a:latin typeface="Garamond" pitchFamily="18" charset="0"/>
              </a:rPr>
              <a:t> da 1.2% a 6.1%</a:t>
            </a:r>
          </a:p>
          <a:p>
            <a:pPr algn="ctr">
              <a:lnSpc>
                <a:spcPct val="90000"/>
              </a:lnSpc>
              <a:spcBef>
                <a:spcPts val="726"/>
              </a:spcBef>
              <a:buClr>
                <a:srgbClr val="FFFFFF"/>
              </a:buClr>
              <a:buFont typeface="Arial" pitchFamily="34" charset="0"/>
              <a:buChar char="-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</a:tabLst>
            </a:pPr>
            <a:endParaRPr lang="it-IT" sz="2900" dirty="0">
              <a:solidFill>
                <a:srgbClr val="0D0D0D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  <a:spcBef>
                <a:spcPts val="726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</a:tabLst>
            </a:pPr>
            <a:r>
              <a:rPr lang="it-IT" sz="2900" dirty="0">
                <a:solidFill>
                  <a:srgbClr val="0D0D0D"/>
                </a:solidFill>
                <a:latin typeface="Garamond" pitchFamily="18" charset="0"/>
              </a:rPr>
              <a:t>               </a:t>
            </a:r>
            <a:r>
              <a:rPr lang="it-IT" sz="2900" dirty="0" err="1">
                <a:solidFill>
                  <a:srgbClr val="0D0D0D"/>
                </a:solidFill>
                <a:latin typeface="Garamond" pitchFamily="18" charset="0"/>
              </a:rPr>
              <a:t>Loop</a:t>
            </a:r>
            <a:r>
              <a:rPr lang="it-IT" sz="2900" dirty="0">
                <a:solidFill>
                  <a:srgbClr val="0D0D0D"/>
                </a:solidFill>
                <a:latin typeface="Garamond" pitchFamily="18" charset="0"/>
              </a:rPr>
              <a:t> </a:t>
            </a:r>
            <a:r>
              <a:rPr lang="it-IT" sz="2900" dirty="0" err="1">
                <a:solidFill>
                  <a:srgbClr val="0D0D0D"/>
                </a:solidFill>
                <a:latin typeface="Garamond" pitchFamily="18" charset="0"/>
              </a:rPr>
              <a:t>recorder</a:t>
            </a:r>
            <a:r>
              <a:rPr lang="it-IT" sz="2900" dirty="0">
                <a:solidFill>
                  <a:srgbClr val="0D0D0D"/>
                </a:solidFill>
                <a:latin typeface="Garamond" pitchFamily="18" charset="0"/>
              </a:rPr>
              <a:t> o altre </a:t>
            </a:r>
            <a:r>
              <a:rPr lang="it-IT" sz="2900" dirty="0" err="1">
                <a:solidFill>
                  <a:srgbClr val="0D0D0D"/>
                </a:solidFill>
                <a:latin typeface="Garamond" pitchFamily="18" charset="0"/>
              </a:rPr>
              <a:t>devices</a:t>
            </a:r>
            <a:r>
              <a:rPr lang="it-IT" sz="2900" dirty="0">
                <a:solidFill>
                  <a:srgbClr val="0D0D0D"/>
                </a:solidFill>
                <a:latin typeface="Garamond" pitchFamily="18" charset="0"/>
              </a:rPr>
              <a:t> ambulatoriali </a:t>
            </a:r>
          </a:p>
          <a:p>
            <a:pPr algn="ctr">
              <a:lnSpc>
                <a:spcPct val="90000"/>
              </a:lnSpc>
              <a:spcBef>
                <a:spcPts val="726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</a:tabLst>
            </a:pPr>
            <a:r>
              <a:rPr lang="it-IT" sz="2900" dirty="0">
                <a:solidFill>
                  <a:srgbClr val="0D0D0D"/>
                </a:solidFill>
                <a:latin typeface="Garamond" pitchFamily="18" charset="0"/>
              </a:rPr>
              <a:t>14-23%</a:t>
            </a:r>
          </a:p>
          <a:p>
            <a:pPr algn="ctr">
              <a:lnSpc>
                <a:spcPct val="90000"/>
              </a:lnSpc>
              <a:spcBef>
                <a:spcPts val="317"/>
              </a:spcBef>
              <a:buClr>
                <a:srgbClr val="FFFF00"/>
              </a:buClr>
              <a:buFont typeface="Arial" pitchFamily="34" charset="0"/>
              <a:buChar char="-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</a:tabLst>
            </a:pPr>
            <a:r>
              <a:rPr lang="it-IT" sz="900" dirty="0">
                <a:solidFill>
                  <a:srgbClr val="0D0D0D"/>
                </a:solidFill>
                <a:latin typeface="Garamond" pitchFamily="18" charset="0"/>
              </a:rPr>
              <a:t>                                                                                                                                         </a:t>
            </a:r>
            <a:r>
              <a:rPr lang="it-IT" sz="1300" dirty="0" err="1">
                <a:solidFill>
                  <a:srgbClr val="0D0D0D"/>
                </a:solidFill>
                <a:latin typeface="Garamond" pitchFamily="18" charset="0"/>
              </a:rPr>
              <a:t>Current</a:t>
            </a:r>
            <a:r>
              <a:rPr lang="it-IT" sz="1300" dirty="0">
                <a:solidFill>
                  <a:srgbClr val="0D0D0D"/>
                </a:solidFill>
                <a:latin typeface="Garamond" pitchFamily="18" charset="0"/>
              </a:rPr>
              <a:t> </a:t>
            </a:r>
            <a:r>
              <a:rPr lang="it-IT" sz="1300" dirty="0" err="1">
                <a:solidFill>
                  <a:srgbClr val="0D0D0D"/>
                </a:solidFill>
                <a:latin typeface="Garamond" pitchFamily="18" charset="0"/>
              </a:rPr>
              <a:t>Cardiology</a:t>
            </a:r>
            <a:r>
              <a:rPr lang="it-IT" sz="1300" dirty="0">
                <a:solidFill>
                  <a:srgbClr val="0D0D0D"/>
                </a:solidFill>
                <a:latin typeface="Garamond" pitchFamily="18" charset="0"/>
              </a:rPr>
              <a:t> </a:t>
            </a:r>
            <a:r>
              <a:rPr lang="it-IT" sz="1300" dirty="0" err="1">
                <a:solidFill>
                  <a:srgbClr val="0D0D0D"/>
                </a:solidFill>
                <a:latin typeface="Garamond" pitchFamily="18" charset="0"/>
              </a:rPr>
              <a:t>review</a:t>
            </a:r>
            <a:r>
              <a:rPr lang="it-IT" sz="1300" dirty="0">
                <a:solidFill>
                  <a:srgbClr val="0D0D0D"/>
                </a:solidFill>
                <a:latin typeface="Garamond" pitchFamily="18" charset="0"/>
              </a:rPr>
              <a:t> , 2010,6, 175-183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74240" y="1339341"/>
            <a:ext cx="37224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300" b="1" dirty="0">
                <a:solidFill>
                  <a:srgbClr val="FF0000"/>
                </a:solidFill>
                <a:latin typeface="Garamond" pitchFamily="18" charset="0"/>
              </a:rPr>
              <a:t>FA occulta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416320" y="1208287"/>
            <a:ext cx="4703040" cy="979303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pic>
        <p:nvPicPr>
          <p:cNvPr id="18438" name="Picture 6" descr="LOOP_RECORDER_1474653_st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80" y="5062132"/>
            <a:ext cx="1987200" cy="1641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53609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7128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4400" b="1" strike="noStrike" spc="-1">
                <a:solidFill>
                  <a:srgbClr val="0070C0"/>
                </a:solidFill>
                <a:latin typeface="BatangChe"/>
                <a:ea typeface="BatangChe"/>
              </a:rPr>
              <a:t>Ictus lacunare</a:t>
            </a: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357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Garamond"/>
              </a:rPr>
              <a:t>Infarti piccoli (&lt;5mm) e profondi causati dall’occlusione delle </a:t>
            </a:r>
            <a:r>
              <a:rPr lang="it-IT" sz="2400" b="1" i="1" strike="noStrike" spc="-1">
                <a:solidFill>
                  <a:srgbClr val="FF0066"/>
                </a:solidFill>
                <a:latin typeface="Garamond"/>
              </a:rPr>
              <a:t>arterie perforanti</a:t>
            </a:r>
            <a:endParaRPr lang="it-IT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IT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Picture 2"/>
          <p:cNvPicPr/>
          <p:nvPr/>
        </p:nvPicPr>
        <p:blipFill>
          <a:blip r:embed="rId2"/>
          <a:stretch/>
        </p:blipFill>
        <p:spPr>
          <a:xfrm>
            <a:off x="2071800" y="2286000"/>
            <a:ext cx="4762080" cy="2876040"/>
          </a:xfrm>
          <a:prstGeom prst="rect">
            <a:avLst/>
          </a:prstGeom>
          <a:ln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71280" y="5286240"/>
            <a:ext cx="85006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Garamond"/>
              </a:rPr>
              <a:t>Piccoli infarti sottocorticale conosciuti come ictus lacunari costituiscono circa il </a:t>
            </a:r>
            <a:r>
              <a:rPr lang="it-IT" sz="1800" b="1" strike="noStrike" spc="-1">
                <a:solidFill>
                  <a:srgbClr val="009900"/>
                </a:solidFill>
                <a:latin typeface="Forte"/>
              </a:rPr>
              <a:t>25% </a:t>
            </a:r>
            <a:r>
              <a:rPr lang="it-IT" sz="1800" b="0" strike="noStrike" spc="-1">
                <a:solidFill>
                  <a:srgbClr val="000000"/>
                </a:solidFill>
                <a:latin typeface="Garamond"/>
              </a:rPr>
              <a:t>degli ictus ischemici, insorgono più frequentemente nel circolo posteriore; la loro prevalenza aumenta con l’età, particolarmente frequenti tra gli ispanici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5857920" y="6143760"/>
            <a:ext cx="45716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b="0" i="1" strike="noStrike" spc="-1">
                <a:solidFill>
                  <a:srgbClr val="000000"/>
                </a:solidFill>
                <a:latin typeface="Garamond"/>
              </a:rPr>
              <a:t>Saposnik G.Stroke 2003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i="1" strike="noStrike" spc="-1">
                <a:solidFill>
                  <a:srgbClr val="000000"/>
                </a:solidFill>
                <a:latin typeface="Garamond"/>
              </a:rPr>
              <a:t>Sacco RL. Neurology 1995</a:t>
            </a:r>
            <a:endParaRPr lang="it-IT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250920" y="2492280"/>
            <a:ext cx="2017440" cy="116964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txBody>
          <a:bodyPr/>
          <a:lstStyle/>
          <a:p>
            <a:pPr marL="343080" indent="-340920">
              <a:lnSpc>
                <a:spcPct val="100000"/>
              </a:lnSpc>
              <a:spcBef>
                <a:spcPts val="799"/>
              </a:spcBef>
            </a:pPr>
            <a:r>
              <a:rPr lang="it-IT" sz="3200" b="0" strike="noStrike" spc="-1">
                <a:solidFill>
                  <a:srgbClr val="000000"/>
                </a:solidFill>
                <a:latin typeface="Garamond"/>
              </a:rPr>
              <a:t>Infarto </a:t>
            </a: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0920">
              <a:lnSpc>
                <a:spcPct val="100000"/>
              </a:lnSpc>
              <a:spcBef>
                <a:spcPts val="799"/>
              </a:spcBef>
            </a:pPr>
            <a:r>
              <a:rPr lang="it-IT" sz="3200" b="0" strike="noStrike" spc="-1">
                <a:solidFill>
                  <a:srgbClr val="000000"/>
                </a:solidFill>
                <a:latin typeface="Garamond"/>
              </a:rPr>
              <a:t>lacunare</a:t>
            </a: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28760" y="919080"/>
            <a:ext cx="7772040" cy="580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FF0000"/>
                </a:solidFill>
                <a:latin typeface="Garamond"/>
              </a:rPr>
              <a:t>Malattia dei piccoli vasi</a:t>
            </a: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Picture 3"/>
          <p:cNvPicPr/>
          <p:nvPr/>
        </p:nvPicPr>
        <p:blipFill>
          <a:blip r:embed="rId3"/>
          <a:srcRect t="2924" r="71759" b="48306"/>
          <a:stretch/>
        </p:blipFill>
        <p:spPr>
          <a:xfrm>
            <a:off x="0" y="4076640"/>
            <a:ext cx="2450880" cy="2781000"/>
          </a:xfrm>
          <a:prstGeom prst="rect">
            <a:avLst/>
          </a:prstGeom>
          <a:ln w="9360">
            <a:noFill/>
          </a:ln>
        </p:spPr>
      </p:pic>
      <p:pic>
        <p:nvPicPr>
          <p:cNvPr id="139" name="Picture 4"/>
          <p:cNvPicPr/>
          <p:nvPr/>
        </p:nvPicPr>
        <p:blipFill>
          <a:blip r:embed="rId4">
            <a:lum bright="18000"/>
          </a:blip>
          <a:stretch/>
        </p:blipFill>
        <p:spPr>
          <a:xfrm>
            <a:off x="3017880" y="4078440"/>
            <a:ext cx="2346120" cy="2734920"/>
          </a:xfrm>
          <a:prstGeom prst="rect">
            <a:avLst/>
          </a:prstGeom>
          <a:ln w="9360">
            <a:solidFill>
              <a:srgbClr val="FFFF99"/>
            </a:solidFill>
            <a:miter/>
          </a:ln>
        </p:spPr>
      </p:pic>
      <p:sp>
        <p:nvSpPr>
          <p:cNvPr id="140" name="CustomShape 3"/>
          <p:cNvSpPr/>
          <p:nvPr/>
        </p:nvSpPr>
        <p:spPr>
          <a:xfrm>
            <a:off x="2793600" y="2300400"/>
            <a:ext cx="3126960" cy="146520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it-IT" sz="2800" b="0" strike="noStrike" spc="-1">
                <a:solidFill>
                  <a:srgbClr val="000000"/>
                </a:solidFill>
                <a:latin typeface="Garamond"/>
              </a:rPr>
              <a:t>Patologia ischemica </a:t>
            </a:r>
            <a:endParaRPr lang="it-IT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it-IT" sz="2800" b="0" strike="noStrike" spc="-1">
                <a:solidFill>
                  <a:srgbClr val="000000"/>
                </a:solidFill>
                <a:latin typeface="Garamond"/>
              </a:rPr>
              <a:t>della sostanza bianca </a:t>
            </a:r>
            <a:endParaRPr lang="it-IT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it-IT" sz="2800" b="0" strike="noStrike" spc="-1">
                <a:solidFill>
                  <a:srgbClr val="000000"/>
                </a:solidFill>
                <a:latin typeface="Garamond"/>
              </a:rPr>
              <a:t>(leucoaraiosi)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6732720" y="2494080"/>
            <a:ext cx="2160360" cy="107928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40920">
              <a:lnSpc>
                <a:spcPct val="80000"/>
              </a:lnSpc>
              <a:spcBef>
                <a:spcPts val="499"/>
              </a:spcBef>
            </a:pPr>
            <a:r>
              <a:rPr lang="it-IT" sz="2000" b="0" strike="noStrike" spc="-1">
                <a:solidFill>
                  <a:srgbClr val="000000"/>
                </a:solidFill>
                <a:latin typeface="Garamond"/>
              </a:rPr>
              <a:t>Emorragia cerebrale “a sede tipica”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42" name="Line 5"/>
          <p:cNvSpPr/>
          <p:nvPr/>
        </p:nvSpPr>
        <p:spPr>
          <a:xfrm flipH="1">
            <a:off x="1546200" y="1428480"/>
            <a:ext cx="1168200" cy="847800"/>
          </a:xfrm>
          <a:prstGeom prst="line">
            <a:avLst/>
          </a:prstGeom>
          <a:ln w="76320">
            <a:solidFill>
              <a:srgbClr val="CCFFCC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Line 6"/>
          <p:cNvSpPr/>
          <p:nvPr/>
        </p:nvSpPr>
        <p:spPr>
          <a:xfrm flipH="1">
            <a:off x="4143240" y="1428480"/>
            <a:ext cx="45720" cy="857160"/>
          </a:xfrm>
          <a:prstGeom prst="line">
            <a:avLst/>
          </a:prstGeom>
          <a:ln w="76320">
            <a:solidFill>
              <a:srgbClr val="CCFFCC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4" name="Picture 10"/>
          <p:cNvPicPr/>
          <p:nvPr/>
        </p:nvPicPr>
        <p:blipFill>
          <a:blip r:embed="rId5"/>
          <a:srcRect l="28980" t="37272" r="51430" b="27915"/>
          <a:stretch/>
        </p:blipFill>
        <p:spPr>
          <a:xfrm>
            <a:off x="6372360" y="3933720"/>
            <a:ext cx="2242800" cy="2707920"/>
          </a:xfrm>
          <a:prstGeom prst="rect">
            <a:avLst/>
          </a:prstGeom>
          <a:ln w="9360">
            <a:noFill/>
          </a:ln>
        </p:spPr>
      </p:pic>
      <p:pic>
        <p:nvPicPr>
          <p:cNvPr id="145" name="Picture 11"/>
          <p:cNvPicPr/>
          <p:nvPr/>
        </p:nvPicPr>
        <p:blipFill>
          <a:blip r:embed="rId6"/>
          <a:srcRect r="16240" b="10503"/>
          <a:stretch/>
        </p:blipFill>
        <p:spPr>
          <a:xfrm>
            <a:off x="7367760" y="0"/>
            <a:ext cx="1775880" cy="1915920"/>
          </a:xfrm>
          <a:prstGeom prst="rect">
            <a:avLst/>
          </a:prstGeom>
          <a:ln w="9360">
            <a:noFill/>
          </a:ln>
        </p:spPr>
      </p:pic>
      <p:sp>
        <p:nvSpPr>
          <p:cNvPr id="146" name="CustomShape 7"/>
          <p:cNvSpPr/>
          <p:nvPr/>
        </p:nvSpPr>
        <p:spPr>
          <a:xfrm>
            <a:off x="5435640" y="5013360"/>
            <a:ext cx="863280" cy="485280"/>
          </a:xfrm>
          <a:prstGeom prst="leftArrow">
            <a:avLst>
              <a:gd name="adj1" fmla="val 50000"/>
              <a:gd name="adj2" fmla="val 44444"/>
            </a:avLst>
          </a:prstGeom>
          <a:solidFill>
            <a:srgbClr val="FFFF00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Line 8"/>
          <p:cNvSpPr/>
          <p:nvPr/>
        </p:nvSpPr>
        <p:spPr>
          <a:xfrm>
            <a:off x="5715000" y="1428480"/>
            <a:ext cx="1143000" cy="857160"/>
          </a:xfrm>
          <a:prstGeom prst="line">
            <a:avLst/>
          </a:prstGeom>
          <a:ln w="76320">
            <a:solidFill>
              <a:srgbClr val="CCFFCC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9"/>
          <p:cNvSpPr/>
          <p:nvPr/>
        </p:nvSpPr>
        <p:spPr>
          <a:xfrm>
            <a:off x="71280" y="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4400" b="1" strike="noStrike" spc="-1">
                <a:solidFill>
                  <a:srgbClr val="0070C0"/>
                </a:solidFill>
                <a:latin typeface="BatangChe"/>
                <a:ea typeface="BatangChe"/>
              </a:rPr>
              <a:t>Ictus lacunare</a:t>
            </a:r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42920" y="1714320"/>
            <a:ext cx="8786520" cy="5428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439"/>
              </a:spcBef>
            </a:pPr>
            <a:r>
              <a:rPr lang="it-IT" sz="2200" b="0" strike="noStrike" spc="-1" dirty="0">
                <a:solidFill>
                  <a:srgbClr val="000000"/>
                </a:solidFill>
                <a:latin typeface="Garamond"/>
              </a:rPr>
              <a:t>Le piccole arterie che penetrano nelle strutture cerebrali profonde (nuclei della base, capsula interna, talamo,ponte) sono particolarmente suscettibili alle alterazioni degenerative da </a:t>
            </a:r>
            <a:r>
              <a:rPr lang="it-IT" sz="2200" b="1" i="1" strike="noStrike" spc="-1" dirty="0">
                <a:solidFill>
                  <a:srgbClr val="0070C0"/>
                </a:solidFill>
                <a:latin typeface="Brush Script MT"/>
              </a:rPr>
              <a:t>ipertensione arteriosa</a:t>
            </a:r>
            <a:endParaRPr lang="it-IT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59"/>
              </a:spcBef>
            </a:pPr>
            <a:endParaRPr lang="it-IT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39"/>
              </a:spcBef>
            </a:pPr>
            <a:r>
              <a:rPr lang="it-IT" sz="2200" b="0" strike="noStrike" spc="-1" dirty="0">
                <a:solidFill>
                  <a:srgbClr val="000000"/>
                </a:solidFill>
                <a:latin typeface="Garamond"/>
              </a:rPr>
              <a:t>L’ipertrofia della tunica media, le alterazioni </a:t>
            </a:r>
            <a:r>
              <a:rPr lang="it-IT" sz="2200" b="0" strike="noStrike" spc="-1" dirty="0" err="1">
                <a:solidFill>
                  <a:srgbClr val="000000"/>
                </a:solidFill>
                <a:latin typeface="Garamond"/>
              </a:rPr>
              <a:t>fibrinoidi</a:t>
            </a:r>
            <a:r>
              <a:rPr lang="it-IT" sz="2200" b="0" strike="noStrike" spc="-1" dirty="0">
                <a:solidFill>
                  <a:srgbClr val="000000"/>
                </a:solidFill>
                <a:latin typeface="Garamond"/>
              </a:rPr>
              <a:t> e la </a:t>
            </a:r>
            <a:r>
              <a:rPr lang="it-IT" sz="2200" b="0" strike="noStrike" spc="-1" dirty="0" err="1">
                <a:solidFill>
                  <a:srgbClr val="000000"/>
                </a:solidFill>
                <a:latin typeface="Garamond"/>
              </a:rPr>
              <a:t>lipoialinosi</a:t>
            </a:r>
            <a:r>
              <a:rPr lang="it-IT" sz="2200" b="0" strike="noStrike" spc="-1" dirty="0">
                <a:solidFill>
                  <a:srgbClr val="000000"/>
                </a:solidFill>
                <a:latin typeface="Garamond"/>
              </a:rPr>
              <a:t> restringono gradualmente i lumi di queste arterie, ostacolandone il flusso ematico</a:t>
            </a:r>
            <a:endParaRPr lang="it-IT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39"/>
              </a:spcBef>
            </a:pPr>
            <a:endParaRPr lang="it-IT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39"/>
              </a:spcBef>
            </a:pPr>
            <a:r>
              <a:rPr lang="it-IT" sz="2200" b="1" strike="noStrike" spc="-1" dirty="0">
                <a:solidFill>
                  <a:srgbClr val="0070C0"/>
                </a:solidFill>
                <a:latin typeface="Brush Script MT"/>
              </a:rPr>
              <a:t>Placche arteriose</a:t>
            </a:r>
            <a:r>
              <a:rPr lang="it-IT" sz="2200" b="0" strike="noStrike" spc="-1" dirty="0">
                <a:solidFill>
                  <a:srgbClr val="000000"/>
                </a:solidFill>
                <a:latin typeface="Garamond"/>
              </a:rPr>
              <a:t>, che bloccano o si estendono all’interno degli orifizi delle arterie perforanti, e i microateromi sono più frequenti nei </a:t>
            </a:r>
            <a:r>
              <a:rPr lang="it-IT" sz="2200" b="1" i="1" strike="noStrike" spc="-1" dirty="0">
                <a:solidFill>
                  <a:srgbClr val="0070C0"/>
                </a:solidFill>
                <a:latin typeface="Brush Script MT"/>
              </a:rPr>
              <a:t>diabetici</a:t>
            </a:r>
            <a:r>
              <a:rPr lang="it-IT" sz="2200" b="0" strike="noStrike" spc="-1" dirty="0">
                <a:solidFill>
                  <a:srgbClr val="000000"/>
                </a:solidFill>
                <a:latin typeface="Garamond"/>
              </a:rPr>
              <a:t>. </a:t>
            </a:r>
            <a:endParaRPr lang="it-IT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159"/>
              </a:spcBef>
            </a:pPr>
            <a:endParaRPr lang="it-IT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39"/>
              </a:spcBef>
            </a:pPr>
            <a:r>
              <a:rPr lang="it-IT" sz="2200" b="0" strike="noStrike" spc="-1" dirty="0">
                <a:solidFill>
                  <a:srgbClr val="000000"/>
                </a:solidFill>
                <a:latin typeface="Garamond"/>
              </a:rPr>
              <a:t>Alti valori di </a:t>
            </a:r>
            <a:r>
              <a:rPr lang="it-IT" sz="2200" b="0" strike="noStrike" spc="-1" dirty="0" err="1">
                <a:solidFill>
                  <a:srgbClr val="000000"/>
                </a:solidFill>
                <a:latin typeface="Garamond"/>
              </a:rPr>
              <a:t>Htc</a:t>
            </a:r>
            <a:r>
              <a:rPr lang="it-IT" sz="2200" b="0" strike="noStrike" spc="-1" dirty="0">
                <a:solidFill>
                  <a:srgbClr val="000000"/>
                </a:solidFill>
                <a:latin typeface="Garamond"/>
              </a:rPr>
              <a:t> aumentano la </a:t>
            </a:r>
            <a:r>
              <a:rPr lang="it-IT" sz="2200" b="1" i="1" strike="noStrike" spc="-1" dirty="0">
                <a:solidFill>
                  <a:srgbClr val="0070C0"/>
                </a:solidFill>
                <a:latin typeface="Brush Script MT"/>
              </a:rPr>
              <a:t>viscosità ematica</a:t>
            </a:r>
            <a:r>
              <a:rPr lang="it-IT" sz="2200" b="0" strike="noStrike" spc="-1" dirty="0">
                <a:solidFill>
                  <a:srgbClr val="000000"/>
                </a:solidFill>
                <a:latin typeface="Garamond"/>
              </a:rPr>
              <a:t>, che aumenta i rischi di infarti lacunari e di occlusione di grandi arterie. </a:t>
            </a:r>
            <a:endParaRPr lang="it-IT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39"/>
              </a:spcBef>
            </a:pPr>
            <a:endParaRPr lang="it-IT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214800" y="1000080"/>
            <a:ext cx="2571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i="1" strike="noStrike" spc="-1">
                <a:solidFill>
                  <a:srgbClr val="6666FF"/>
                </a:solidFill>
                <a:latin typeface="Brush Script MT"/>
              </a:rPr>
              <a:t>Etiopatogenesi</a:t>
            </a:r>
            <a:endParaRPr lang="it-IT" sz="3600" b="0" strike="noStrike" spc="-1">
              <a:latin typeface="Arial"/>
            </a:endParaRPr>
          </a:p>
        </p:txBody>
      </p:sp>
      <p:sp>
        <p:nvSpPr>
          <p:cNvPr id="151" name="TextShape 3"/>
          <p:cNvSpPr txBox="1"/>
          <p:nvPr/>
        </p:nvSpPr>
        <p:spPr>
          <a:xfrm>
            <a:off x="7128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4400" b="1" strike="noStrike" spc="-1">
                <a:solidFill>
                  <a:srgbClr val="0070C0"/>
                </a:solidFill>
                <a:latin typeface="BatangChe"/>
                <a:ea typeface="BatangChe"/>
              </a:rPr>
              <a:t>Ictus lacunare</a:t>
            </a: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5143680" y="2428920"/>
            <a:ext cx="2071440" cy="3567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6357960" y="4929628"/>
            <a:ext cx="2071440" cy="3567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6"/>
          <p:cNvSpPr/>
          <p:nvPr/>
        </p:nvSpPr>
        <p:spPr>
          <a:xfrm>
            <a:off x="3571920" y="5715446"/>
            <a:ext cx="2071440" cy="3567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7"/>
          <p:cNvSpPr/>
          <p:nvPr/>
        </p:nvSpPr>
        <p:spPr>
          <a:xfrm>
            <a:off x="0" y="4643876"/>
            <a:ext cx="2071440" cy="3567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20490</TotalTime>
  <Words>3646</Words>
  <Application>Microsoft Macintosh PowerPoint</Application>
  <PresentationFormat>Presentazione su schermo (4:3)</PresentationFormat>
  <Paragraphs>472</Paragraphs>
  <Slides>61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61</vt:i4>
      </vt:variant>
    </vt:vector>
  </HeadingPairs>
  <TitlesOfParts>
    <vt:vector size="86" baseType="lpstr">
      <vt:lpstr>Arial Unicode MS</vt:lpstr>
      <vt:lpstr>Batang</vt:lpstr>
      <vt:lpstr>BatangChe</vt:lpstr>
      <vt:lpstr>Brush Script MT</vt:lpstr>
      <vt:lpstr>MS PGothic</vt:lpstr>
      <vt:lpstr>PMingLiU</vt:lpstr>
      <vt:lpstr>Arial</vt:lpstr>
      <vt:lpstr>Arial Narrow</vt:lpstr>
      <vt:lpstr>Arial Rounded MT Bold</vt:lpstr>
      <vt:lpstr>Baskerville Old Face</vt:lpstr>
      <vt:lpstr>Bodoni MT Black</vt:lpstr>
      <vt:lpstr>Book Antiqua</vt:lpstr>
      <vt:lpstr>Boopee</vt:lpstr>
      <vt:lpstr>Calibri</vt:lpstr>
      <vt:lpstr>DejaVu Sans</vt:lpstr>
      <vt:lpstr>Forte</vt:lpstr>
      <vt:lpstr>Garamond</vt:lpstr>
      <vt:lpstr>Garamond</vt:lpstr>
      <vt:lpstr>Mufferaw</vt:lpstr>
      <vt:lpstr>Symbol</vt:lpstr>
      <vt:lpstr>Times New Roman</vt:lpstr>
      <vt:lpstr>Wingdings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ICTUS CARDIOEMBOLICO Caratteristiche suggestive di…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ALTRE CAUSE DI STROKE</vt:lpstr>
      <vt:lpstr>ICTUS: PREVENZIONE SECONDARIA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Aumento del rischio per sottotipi </vt:lpstr>
      <vt:lpstr>Presentazione standard di PowerPoint</vt:lpstr>
      <vt:lpstr>Efficacy of Aspirin in Prevention of  Ischemic Events average dosage 75-150 mg  (SALT comparable results at 75 mg) </vt:lpstr>
      <vt:lpstr>Presentazione standard di PowerPoint</vt:lpstr>
      <vt:lpstr>POSSIBILI CAUSE DI RECIDIVA DI ICTUS IN CORSO DI TERAPIA CON ASA</vt:lpstr>
      <vt:lpstr>Presentazione standard di PowerPoint</vt:lpstr>
      <vt:lpstr>Presentazione standard di PowerPoint</vt:lpstr>
      <vt:lpstr>Antiaggreganti Piastrinici</vt:lpstr>
      <vt:lpstr>Presentazione standard di PowerPoint</vt:lpstr>
      <vt:lpstr>Presentazione standard di PowerPoint</vt:lpstr>
      <vt:lpstr>Studio Charisma</vt:lpstr>
      <vt:lpstr>CHARISMA: Tempi di Trattamento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          POINT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Predictors of stroke recurrence in patients with recent lacunar stroke and response to interventions according to risk status: Secondary Prevention of Small Subcortical Strokes (SPS3) trial Robert G. Hart, M.D., Lesly A. Pearce, M.S., Majid F. Bakheet, M.D., et al.                                          J Stroke Cerebrovasc Dis. 2014 Apr; 23(4): 618–624.   </vt:lpstr>
      <vt:lpstr>Presentazione standard di PowerPoint</vt:lpstr>
      <vt:lpstr> SPS3-Stroke Lacunari</vt:lpstr>
      <vt:lpstr>Presentazione standard di PowerPoint</vt:lpstr>
      <vt:lpstr>Presentazione standard di PowerPoint</vt:lpstr>
      <vt:lpstr>Presentazione standard di PowerPoint</vt:lpstr>
      <vt:lpstr>Analisi dei sottogruppi in base alla durata di trattamento con doppia antiaggregazione  </vt:lpstr>
      <vt:lpstr>Analisi dei sottogruppi sulla base del timing di trattamento dopo TIA/Stroke </vt:lpstr>
      <vt:lpstr> </vt:lpstr>
      <vt:lpstr>          Analisi dei sottogruppi sulla base della popolazione studiata </vt:lpstr>
      <vt:lpstr>Presentazione standard di PowerPoint</vt:lpstr>
      <vt:lpstr>Conclusioni</vt:lpstr>
      <vt:lpstr>                     Conclusioni </vt:lpstr>
      <vt:lpstr>Conclusioni</vt:lpstr>
      <vt:lpstr>Presentazione standard di PowerPoint</vt:lpstr>
      <vt:lpstr>                     CONCLUSIONI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Stanza Medici</dc:creator>
  <cp:lastModifiedBy>gino volpi</cp:lastModifiedBy>
  <cp:revision>201</cp:revision>
  <dcterms:created xsi:type="dcterms:W3CDTF">2018-12-11T17:08:05Z</dcterms:created>
  <dcterms:modified xsi:type="dcterms:W3CDTF">2019-10-19T03:40:55Z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