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Default Extension="avi" ContentType="video/x-msvide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37"/>
  </p:notesMasterIdLst>
  <p:sldIdLst>
    <p:sldId id="256" r:id="rId3"/>
    <p:sldId id="304" r:id="rId4"/>
    <p:sldId id="260" r:id="rId5"/>
    <p:sldId id="262" r:id="rId6"/>
    <p:sldId id="306" r:id="rId7"/>
    <p:sldId id="264" r:id="rId8"/>
    <p:sldId id="268" r:id="rId9"/>
    <p:sldId id="269" r:id="rId10"/>
    <p:sldId id="271" r:id="rId11"/>
    <p:sldId id="272" r:id="rId12"/>
    <p:sldId id="273" r:id="rId13"/>
    <p:sldId id="274" r:id="rId14"/>
    <p:sldId id="275" r:id="rId15"/>
    <p:sldId id="277" r:id="rId16"/>
    <p:sldId id="278" r:id="rId17"/>
    <p:sldId id="279" r:id="rId18"/>
    <p:sldId id="280" r:id="rId19"/>
    <p:sldId id="281" r:id="rId20"/>
    <p:sldId id="283" r:id="rId21"/>
    <p:sldId id="303" r:id="rId22"/>
    <p:sldId id="300" r:id="rId23"/>
    <p:sldId id="301" r:id="rId24"/>
    <p:sldId id="302" r:id="rId25"/>
    <p:sldId id="315" r:id="rId26"/>
    <p:sldId id="314" r:id="rId27"/>
    <p:sldId id="309" r:id="rId28"/>
    <p:sldId id="308" r:id="rId29"/>
    <p:sldId id="313" r:id="rId30"/>
    <p:sldId id="312" r:id="rId31"/>
    <p:sldId id="311" r:id="rId32"/>
    <p:sldId id="310" r:id="rId33"/>
    <p:sldId id="307" r:id="rId34"/>
    <p:sldId id="284" r:id="rId35"/>
    <p:sldId id="316" r:id="rId3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590" autoAdjust="0"/>
    <p:restoredTop sz="94660"/>
  </p:normalViewPr>
  <p:slideViewPr>
    <p:cSldViewPr snapToGrid="0">
      <p:cViewPr>
        <p:scale>
          <a:sx n="70" d="100"/>
          <a:sy n="70" d="100"/>
        </p:scale>
        <p:origin x="-24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2000" b="0" strike="noStrike" spc="-1">
                <a:latin typeface="Arial"/>
              </a:rPr>
              <a:t>Fai clic per modificare il formato delle note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1400" b="0" strike="noStrike" spc="-1">
                <a:latin typeface="Times New Roman"/>
              </a:rPr>
              <a:t>&lt;intestazione&gt;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it-IT" sz="1400" b="0" strike="noStrike" spc="-1">
                <a:latin typeface="Times New Roman"/>
              </a:rPr>
              <a:t>&lt;data/ora&gt;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it-IT" sz="1400" b="0" strike="noStrike" spc="-1">
                <a:latin typeface="Times New Roman"/>
              </a:rPr>
              <a:t>&lt;piè di pagina&gt;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0A8620F6-5B21-4C0D-BBD9-186184AB3867}" type="slidenum">
              <a:rPr lang="it-IT" sz="1400" b="0" strike="noStrike" spc="-1">
                <a:latin typeface="Times New Roman"/>
              </a:rPr>
              <a:pPr algn="r"/>
              <a:t>‹N›</a:t>
            </a:fld>
            <a:endParaRPr lang="it-IT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9078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261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17FA6529-7278-4C12-991F-B9EF0092D8F7}" type="slidenum">
              <a:rPr lang="it-IT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6</a:t>
            </a:fld>
            <a:endParaRPr lang="it-IT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3966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263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ECC2B11C-4F8E-4AB8-968A-35A13FFD8BC8}" type="slidenum">
              <a:rPr lang="it-IT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8</a:t>
            </a:fld>
            <a:endParaRPr lang="it-IT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9064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A8620F6-5B21-4C0D-BBD9-186184AB3867}" type="slidenum">
              <a:rPr lang="it-IT" sz="1400" b="0" strike="noStrike" spc="-1" smtClean="0">
                <a:latin typeface="Times New Roman"/>
              </a:rPr>
              <a:pPr algn="r"/>
              <a:t>11</a:t>
            </a:fld>
            <a:endParaRPr lang="it-IT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3021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 Light"/>
              </a:rPr>
              <a:t>Fare clic per modificare lo stile del titolo</a:t>
            </a:r>
            <a:endParaRPr lang="it-IT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</a:rPr>
              <a:t>Fare clic per modificare stili del testo dello schema</a:t>
            </a:r>
          </a:p>
          <a:p>
            <a:pPr marL="685800" lvl="1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alibri"/>
              </a:rPr>
              <a:t>Secondo livello</a:t>
            </a:r>
          </a:p>
          <a:p>
            <a:pPr marL="1143000" lvl="2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Terzo livello</a:t>
            </a:r>
          </a:p>
          <a:p>
            <a:pPr marL="1600200" lvl="3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Quarto livello</a:t>
            </a:r>
          </a:p>
          <a:p>
            <a:pPr marL="2057400" lvl="4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Quinto livello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A27144CA-358B-4F7A-8DEC-23F86E93F33A}" type="datetime">
              <a:rPr lang="it-IT" sz="1200" b="0" strike="noStrike" spc="-1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19/10/2019</a:t>
            </a:fld>
            <a:endParaRPr lang="it-IT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 lang="it-IT" sz="24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6990B04B-BEE9-4D4C-8ACD-75EC3661DCB7}" type="slidenum">
              <a:rPr lang="it-IT" sz="1200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‹N›</a:t>
            </a:fld>
            <a:endParaRPr lang="it-IT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 Light"/>
              </a:rPr>
              <a:t>Fare clic per modificare lo stile del titolo</a:t>
            </a:r>
            <a:endParaRPr lang="it-IT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FC9499D1-CDA2-4035-815A-E499631DFF34}" type="datetime">
              <a:rPr lang="it-IT" sz="1200" b="0" strike="noStrike" spc="-1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19/10/2019</a:t>
            </a:fld>
            <a:endParaRPr lang="it-IT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 lang="it-IT" sz="2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6A9A3A2D-86BC-4B87-8BF9-B8E5308B2220}" type="slidenum">
              <a:rPr lang="it-IT" sz="1200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‹N›</a:t>
            </a:fld>
            <a:endParaRPr lang="it-IT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.avi"/><Relationship Id="rId2" Type="http://schemas.openxmlformats.org/officeDocument/2006/relationships/slideLayout" Target="../slideLayouts/slideLayout15.xml"/><Relationship Id="rId1" Type="http://schemas.openxmlformats.org/officeDocument/2006/relationships/video" Target="../media/media1.avi"/><Relationship Id="rId5" Type="http://schemas.openxmlformats.org/officeDocument/2006/relationships/image" Target="../media/image2.emf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2.avi"/><Relationship Id="rId5" Type="http://schemas.openxmlformats.org/officeDocument/2006/relationships/image" Target="../media/image2.emf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Shape 1"/>
          <p:cNvSpPr txBox="1"/>
          <p:nvPr/>
        </p:nvSpPr>
        <p:spPr>
          <a:xfrm>
            <a:off x="1990080" y="365040"/>
            <a:ext cx="9363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4400" spc="-1" dirty="0" smtClean="0">
                <a:solidFill>
                  <a:srgbClr val="000000"/>
                </a:solidFill>
                <a:latin typeface="Calibri Light"/>
              </a:rPr>
              <a:t>Lo studio </a:t>
            </a:r>
            <a:r>
              <a:rPr lang="it-IT" sz="4400" b="0" strike="noStrike" spc="-1" dirty="0" err="1" smtClean="0">
                <a:solidFill>
                  <a:srgbClr val="000000"/>
                </a:solidFill>
                <a:latin typeface="Calibri Light"/>
              </a:rPr>
              <a:t>Eco-color-doppler</a:t>
            </a:r>
            <a:r>
              <a:rPr lang="it-IT" sz="4400" b="0" strike="noStrike" spc="-1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it-IT" sz="4400" spc="-1" dirty="0" smtClean="0">
                <a:solidFill>
                  <a:srgbClr val="000000"/>
                </a:solidFill>
                <a:latin typeface="Calibri Light"/>
              </a:rPr>
              <a:t>TSA</a:t>
            </a:r>
            <a:endParaRPr lang="it-IT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8" name="Segnaposto contenuto 3"/>
          <p:cNvPicPr/>
          <p:nvPr/>
        </p:nvPicPr>
        <p:blipFill>
          <a:blip r:embed="rId2" cstate="print"/>
          <a:srcRect l="32498" t="14659" r="32249" b="5733"/>
          <a:stretch/>
        </p:blipFill>
        <p:spPr>
          <a:xfrm>
            <a:off x="4321080" y="1904040"/>
            <a:ext cx="3549600" cy="4614840"/>
          </a:xfrm>
          <a:prstGeom prst="rect">
            <a:avLst/>
          </a:prstGeom>
          <a:ln>
            <a:noFill/>
          </a:ln>
        </p:spPr>
      </p:pic>
      <p:pic>
        <p:nvPicPr>
          <p:cNvPr id="89" name="Immagine 4"/>
          <p:cNvPicPr/>
          <p:nvPr/>
        </p:nvPicPr>
        <p:blipFill>
          <a:blip r:embed="rId3" cstate="print"/>
          <a:stretch/>
        </p:blipFill>
        <p:spPr>
          <a:xfrm>
            <a:off x="167760" y="365040"/>
            <a:ext cx="1703520" cy="1284480"/>
          </a:xfrm>
          <a:prstGeom prst="rect">
            <a:avLst/>
          </a:prstGeom>
          <a:ln>
            <a:noFill/>
          </a:ln>
        </p:spPr>
      </p:pic>
      <p:sp>
        <p:nvSpPr>
          <p:cNvPr id="90" name="CustomShape 2"/>
          <p:cNvSpPr/>
          <p:nvPr/>
        </p:nvSpPr>
        <p:spPr>
          <a:xfrm flipH="1" flipV="1">
            <a:off x="657360" y="5209560"/>
            <a:ext cx="33649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" name="CustomShape 3"/>
          <p:cNvSpPr/>
          <p:nvPr/>
        </p:nvSpPr>
        <p:spPr>
          <a:xfrm>
            <a:off x="537840" y="4840920"/>
            <a:ext cx="361404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Tnfp  Venturi Damiano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Ospedale San Jacopo Pistoia</a:t>
            </a:r>
            <a:endParaRPr lang="it-IT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2218736" y="100988"/>
            <a:ext cx="3937366" cy="151649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it-IT" sz="3200" b="0" strike="noStrike" spc="-1" dirty="0">
                <a:solidFill>
                  <a:srgbClr val="000000"/>
                </a:solidFill>
                <a:latin typeface="Calibri Light"/>
              </a:rPr>
              <a:t>Proiezione trasversale </a:t>
            </a:r>
            <a:endParaRPr lang="it-IT" sz="3200" b="0" strike="noStrike" spc="-1" dirty="0" smtClean="0">
              <a:solidFill>
                <a:srgbClr val="000000"/>
              </a:solidFill>
              <a:latin typeface="Calibri Light"/>
            </a:endParaRPr>
          </a:p>
          <a:p>
            <a:pPr>
              <a:lnSpc>
                <a:spcPct val="90000"/>
              </a:lnSpc>
            </a:pPr>
            <a:r>
              <a:rPr lang="it-IT" sz="3200" b="0" strike="noStrike" spc="-1" dirty="0" err="1" smtClean="0">
                <a:solidFill>
                  <a:srgbClr val="000000"/>
                </a:solidFill>
                <a:latin typeface="Calibri Light"/>
              </a:rPr>
              <a:t>C.Comune</a:t>
            </a:r>
            <a:r>
              <a:rPr lang="it-IT" sz="3200" b="0" strike="noStrike" spc="-1" dirty="0">
                <a:solidFill>
                  <a:srgbClr val="000000"/>
                </a:solidFill>
                <a:latin typeface="Calibri Light"/>
              </a:rPr>
              <a:t>.</a:t>
            </a:r>
            <a:endParaRPr lang="it-IT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" name="TextShape 2"/>
          <p:cNvSpPr txBox="1"/>
          <p:nvPr/>
        </p:nvSpPr>
        <p:spPr>
          <a:xfrm>
            <a:off x="476518" y="1785212"/>
            <a:ext cx="5257620" cy="904736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Si inizia dalla base del collo e si sale con la sonda, dopo aver visualizzato la carotide comune al centro dell’immagine, verso l’alto</a:t>
            </a:r>
          </a:p>
        </p:txBody>
      </p:sp>
      <p:pic>
        <p:nvPicPr>
          <p:cNvPr id="178" name="Immagine 3"/>
          <p:cNvPicPr/>
          <p:nvPr/>
        </p:nvPicPr>
        <p:blipFill>
          <a:blip r:embed="rId2" cstate="print"/>
          <a:stretch/>
        </p:blipFill>
        <p:spPr>
          <a:xfrm>
            <a:off x="338400" y="333000"/>
            <a:ext cx="1703520" cy="1284480"/>
          </a:xfrm>
          <a:prstGeom prst="rect">
            <a:avLst/>
          </a:prstGeom>
          <a:ln>
            <a:noFill/>
          </a:ln>
        </p:spPr>
      </p:pic>
      <p:pic>
        <p:nvPicPr>
          <p:cNvPr id="179" name="Immagine 6"/>
          <p:cNvPicPr/>
          <p:nvPr/>
        </p:nvPicPr>
        <p:blipFill>
          <a:blip r:embed="rId3" cstate="print"/>
          <a:stretch/>
        </p:blipFill>
        <p:spPr>
          <a:xfrm>
            <a:off x="408280" y="2776850"/>
            <a:ext cx="5447763" cy="3903728"/>
          </a:xfrm>
          <a:prstGeom prst="rect">
            <a:avLst/>
          </a:prstGeom>
          <a:ln>
            <a:noFill/>
          </a:ln>
        </p:spPr>
      </p:pic>
      <p:pic>
        <p:nvPicPr>
          <p:cNvPr id="6" name="Immagine 5"/>
          <p:cNvPicPr/>
          <p:nvPr/>
        </p:nvPicPr>
        <p:blipFill>
          <a:blip r:embed="rId4" cstate="print"/>
          <a:stretch/>
        </p:blipFill>
        <p:spPr>
          <a:xfrm>
            <a:off x="6408026" y="2857680"/>
            <a:ext cx="5504931" cy="3903728"/>
          </a:xfrm>
          <a:prstGeom prst="rect">
            <a:avLst/>
          </a:prstGeom>
          <a:ln>
            <a:noFill/>
          </a:ln>
        </p:spPr>
      </p:pic>
      <p:sp>
        <p:nvSpPr>
          <p:cNvPr id="7" name="TextShape 1"/>
          <p:cNvSpPr txBox="1"/>
          <p:nvPr/>
        </p:nvSpPr>
        <p:spPr>
          <a:xfrm>
            <a:off x="6408026" y="333000"/>
            <a:ext cx="5020762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it-IT" sz="4400" b="0" strike="noStrike" spc="-1" dirty="0">
                <a:solidFill>
                  <a:srgbClr val="000000"/>
                </a:solidFill>
                <a:latin typeface="Calibri Light"/>
              </a:rPr>
              <a:t> </a:t>
            </a:r>
            <a:r>
              <a:rPr lang="it-IT" sz="3200" b="0" strike="noStrike" spc="-1" dirty="0" smtClean="0">
                <a:solidFill>
                  <a:srgbClr val="000000"/>
                </a:solidFill>
                <a:latin typeface="Calibri Light"/>
              </a:rPr>
              <a:t>Proiezione </a:t>
            </a:r>
            <a:r>
              <a:rPr lang="it-IT" sz="3200" b="0" strike="noStrike" spc="-1" dirty="0">
                <a:solidFill>
                  <a:srgbClr val="000000"/>
                </a:solidFill>
                <a:latin typeface="Calibri Light"/>
              </a:rPr>
              <a:t>longitudinale CCA</a:t>
            </a:r>
            <a:endParaRPr lang="it-IT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TextShape 2"/>
          <p:cNvSpPr txBox="1"/>
          <p:nvPr/>
        </p:nvSpPr>
        <p:spPr>
          <a:xfrm>
            <a:off x="6408026" y="1244581"/>
            <a:ext cx="5798107" cy="161309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Si dispone la sonda in senso longitudinale</a:t>
            </a:r>
            <a:r>
              <a:rPr lang="it-IT" sz="2000" b="0" strike="noStrike" spc="-1" dirty="0" smtClean="0">
                <a:solidFill>
                  <a:srgbClr val="000000"/>
                </a:solidFill>
                <a:latin typeface="Calibri"/>
              </a:rPr>
              <a:t>. 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Si inizia dalla base del collo e si sale con la sonda dopo aver visualizzato la carotide comune al centro </a:t>
            </a:r>
            <a:r>
              <a:rPr lang="it-IT" sz="2000" b="0" strike="noStrike" spc="-1" dirty="0" smtClean="0">
                <a:solidFill>
                  <a:srgbClr val="000000"/>
                </a:solidFill>
                <a:latin typeface="Calibri"/>
              </a:rPr>
              <a:t>dell’immagine, verso 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l’alto.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Shape 1"/>
          <p:cNvSpPr txBox="1"/>
          <p:nvPr/>
        </p:nvSpPr>
        <p:spPr>
          <a:xfrm>
            <a:off x="2297160" y="365040"/>
            <a:ext cx="905616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 Light"/>
              </a:rPr>
              <a:t>Proiezione trasversale bulbo carotideo.</a:t>
            </a:r>
            <a:endParaRPr lang="it-IT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1" name="Immagine 3"/>
          <p:cNvPicPr/>
          <p:nvPr/>
        </p:nvPicPr>
        <p:blipFill>
          <a:blip r:embed="rId3" cstate="print"/>
          <a:stretch/>
        </p:blipFill>
        <p:spPr>
          <a:xfrm>
            <a:off x="338400" y="333000"/>
            <a:ext cx="1703520" cy="1284480"/>
          </a:xfrm>
          <a:prstGeom prst="rect">
            <a:avLst/>
          </a:prstGeom>
          <a:ln>
            <a:noFill/>
          </a:ln>
        </p:spPr>
      </p:pic>
      <p:pic>
        <p:nvPicPr>
          <p:cNvPr id="182" name="Segnaposto contenuto 4"/>
          <p:cNvPicPr/>
          <p:nvPr/>
        </p:nvPicPr>
        <p:blipFill>
          <a:blip r:embed="rId4" cstate="print"/>
          <a:stretch/>
        </p:blipFill>
        <p:spPr>
          <a:xfrm>
            <a:off x="2578680" y="2505600"/>
            <a:ext cx="7225560" cy="3894840"/>
          </a:xfrm>
          <a:prstGeom prst="rect">
            <a:avLst/>
          </a:prstGeom>
          <a:ln>
            <a:noFill/>
          </a:ln>
        </p:spPr>
      </p:pic>
      <p:sp>
        <p:nvSpPr>
          <p:cNvPr id="183" name="CustomShape 2"/>
          <p:cNvSpPr/>
          <p:nvPr/>
        </p:nvSpPr>
        <p:spPr>
          <a:xfrm>
            <a:off x="2431800" y="1982160"/>
            <a:ext cx="87868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Quando l’arteria comune inizia ad aumentare di calibro siamo sul bulbo carotideo.</a:t>
            </a:r>
            <a:endParaRPr lang="it-IT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Shape 1"/>
          <p:cNvSpPr txBox="1"/>
          <p:nvPr/>
        </p:nvSpPr>
        <p:spPr>
          <a:xfrm>
            <a:off x="1914840" y="365040"/>
            <a:ext cx="943848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 Light"/>
              </a:rPr>
              <a:t>Proiezione trasversale biforcazione carotidea.</a:t>
            </a:r>
            <a:endParaRPr lang="it-IT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5" name="Immagine 4"/>
          <p:cNvPicPr/>
          <p:nvPr/>
        </p:nvPicPr>
        <p:blipFill>
          <a:blip r:embed="rId2" cstate="print"/>
          <a:stretch/>
        </p:blipFill>
        <p:spPr>
          <a:xfrm>
            <a:off x="98640" y="365040"/>
            <a:ext cx="1703520" cy="1284480"/>
          </a:xfrm>
          <a:prstGeom prst="rect">
            <a:avLst/>
          </a:prstGeom>
          <a:ln>
            <a:noFill/>
          </a:ln>
        </p:spPr>
      </p:pic>
      <p:sp>
        <p:nvSpPr>
          <p:cNvPr id="186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Dal bulbo carotideo che si riconosce per l’aumento di calibro, salendo ancora visualizzeremo la biforcazione carotidea, all’incirca all’altezza di C4.</a:t>
            </a:r>
          </a:p>
        </p:txBody>
      </p:sp>
      <p:pic>
        <p:nvPicPr>
          <p:cNvPr id="187" name="Segnaposto contenuto 3"/>
          <p:cNvPicPr/>
          <p:nvPr/>
        </p:nvPicPr>
        <p:blipFill>
          <a:blip r:embed="rId3" cstate="print"/>
          <a:srcRect l="6425" t="12935" r="10933" b="20276"/>
          <a:stretch/>
        </p:blipFill>
        <p:spPr>
          <a:xfrm>
            <a:off x="6768720" y="2442240"/>
            <a:ext cx="4584600" cy="4014000"/>
          </a:xfrm>
          <a:prstGeom prst="rect">
            <a:avLst/>
          </a:prstGeom>
          <a:ln>
            <a:noFill/>
          </a:ln>
        </p:spPr>
      </p:pic>
      <p:pic>
        <p:nvPicPr>
          <p:cNvPr id="188" name="Immagine 3"/>
          <p:cNvPicPr/>
          <p:nvPr/>
        </p:nvPicPr>
        <p:blipFill>
          <a:blip r:embed="rId4" cstate="print"/>
          <a:stretch/>
        </p:blipFill>
        <p:spPr>
          <a:xfrm>
            <a:off x="935999" y="2664000"/>
            <a:ext cx="5398699" cy="3792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Shape 1"/>
          <p:cNvSpPr txBox="1"/>
          <p:nvPr/>
        </p:nvSpPr>
        <p:spPr>
          <a:xfrm>
            <a:off x="2291400" y="365040"/>
            <a:ext cx="90619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 Light"/>
              </a:rPr>
              <a:t>Proiezione trasversale carotide interna ed esterna</a:t>
            </a:r>
            <a:endParaRPr lang="it-IT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Salendo ancora vedremo le 2 carotidi esterna ed interna, cercheremo di seguire quest’ultima fin dove è possibile.</a:t>
            </a:r>
          </a:p>
        </p:txBody>
      </p:sp>
      <p:pic>
        <p:nvPicPr>
          <p:cNvPr id="191" name="Immagine 3"/>
          <p:cNvPicPr/>
          <p:nvPr/>
        </p:nvPicPr>
        <p:blipFill>
          <a:blip r:embed="rId2" cstate="print"/>
          <a:stretch/>
        </p:blipFill>
        <p:spPr>
          <a:xfrm>
            <a:off x="313920" y="405720"/>
            <a:ext cx="1703520" cy="1284480"/>
          </a:xfrm>
          <a:prstGeom prst="rect">
            <a:avLst/>
          </a:prstGeom>
          <a:ln>
            <a:noFill/>
          </a:ln>
        </p:spPr>
      </p:pic>
      <p:pic>
        <p:nvPicPr>
          <p:cNvPr id="192" name="Immagine 5"/>
          <p:cNvPicPr/>
          <p:nvPr/>
        </p:nvPicPr>
        <p:blipFill>
          <a:blip r:embed="rId3" cstate="print"/>
          <a:stretch/>
        </p:blipFill>
        <p:spPr>
          <a:xfrm>
            <a:off x="2431080" y="2653920"/>
            <a:ext cx="6887520" cy="3869280"/>
          </a:xfrm>
          <a:prstGeom prst="rect">
            <a:avLst/>
          </a:prstGeom>
          <a:ln>
            <a:noFill/>
          </a:ln>
        </p:spPr>
      </p:pic>
      <p:sp>
        <p:nvSpPr>
          <p:cNvPr id="193" name="CustomShape 3"/>
          <p:cNvSpPr/>
          <p:nvPr/>
        </p:nvSpPr>
        <p:spPr>
          <a:xfrm>
            <a:off x="6326280" y="4404240"/>
            <a:ext cx="9921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FFFFFF"/>
                </a:solidFill>
                <a:latin typeface="Calibri"/>
              </a:rPr>
              <a:t>C.I.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94" name="CustomShape 4"/>
          <p:cNvSpPr/>
          <p:nvPr/>
        </p:nvSpPr>
        <p:spPr>
          <a:xfrm>
            <a:off x="4861080" y="4001400"/>
            <a:ext cx="7131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FFFFFF"/>
                </a:solidFill>
                <a:latin typeface="Calibri"/>
              </a:rPr>
              <a:t>C.E.</a:t>
            </a:r>
            <a:endParaRPr lang="it-IT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Shape 1"/>
          <p:cNvSpPr txBox="1"/>
          <p:nvPr/>
        </p:nvSpPr>
        <p:spPr>
          <a:xfrm>
            <a:off x="2183760" y="365040"/>
            <a:ext cx="916956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70000" lnSpcReduction="20000"/>
          </a:bodyPr>
          <a:lstStyle/>
          <a:p>
            <a:pPr>
              <a:lnSpc>
                <a:spcPct val="90000"/>
              </a:lnSpc>
            </a:pPr>
            <a:r>
              <a:rPr dirty="0"/>
              <a:t/>
            </a:r>
            <a:br>
              <a:rPr dirty="0"/>
            </a:br>
            <a:r>
              <a:rPr lang="it-IT" sz="4400" b="0" strike="noStrike" spc="-1" dirty="0">
                <a:solidFill>
                  <a:srgbClr val="000000"/>
                </a:solidFill>
                <a:latin typeface="Calibri Light"/>
              </a:rPr>
              <a:t>Proiezione longitudinale bulbo e biforcazione carotidea</a:t>
            </a:r>
            <a:r>
              <a:rPr dirty="0"/>
              <a:t/>
            </a:r>
            <a:br>
              <a:rPr dirty="0"/>
            </a:br>
            <a:endParaRPr lang="it-IT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0" name="Immagine 3"/>
          <p:cNvPicPr/>
          <p:nvPr/>
        </p:nvPicPr>
        <p:blipFill>
          <a:blip r:embed="rId2" cstate="print"/>
          <a:stretch/>
        </p:blipFill>
        <p:spPr>
          <a:xfrm>
            <a:off x="372240" y="365040"/>
            <a:ext cx="1703520" cy="1284480"/>
          </a:xfrm>
          <a:prstGeom prst="rect">
            <a:avLst/>
          </a:prstGeom>
          <a:ln>
            <a:noFill/>
          </a:ln>
        </p:spPr>
      </p:pic>
      <p:pic>
        <p:nvPicPr>
          <p:cNvPr id="201" name="Segnaposto contenuto 4"/>
          <p:cNvPicPr/>
          <p:nvPr/>
        </p:nvPicPr>
        <p:blipFill>
          <a:blip r:embed="rId3" cstate="print"/>
          <a:stretch/>
        </p:blipFill>
        <p:spPr>
          <a:xfrm>
            <a:off x="6290632" y="3011881"/>
            <a:ext cx="5412374" cy="3629789"/>
          </a:xfrm>
          <a:prstGeom prst="rect">
            <a:avLst/>
          </a:prstGeom>
          <a:ln>
            <a:noFill/>
          </a:ln>
        </p:spPr>
      </p:pic>
      <p:sp>
        <p:nvSpPr>
          <p:cNvPr id="202" name="CustomShape 2"/>
          <p:cNvSpPr/>
          <p:nvPr/>
        </p:nvSpPr>
        <p:spPr>
          <a:xfrm>
            <a:off x="781200" y="1850400"/>
            <a:ext cx="11241360" cy="70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Salendo </a:t>
            </a:r>
            <a:r>
              <a:rPr lang="it-IT" sz="2000" b="0" strike="noStrike" spc="-1" dirty="0" smtClean="0">
                <a:solidFill>
                  <a:srgbClr val="000000"/>
                </a:solidFill>
                <a:latin typeface="Calibri"/>
              </a:rPr>
              <a:t>cranialmente 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ritroviamo il bulbo e la biforcazione carotidea. </a:t>
            </a:r>
            <a:endParaRPr lang="it-IT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Caratteristico del bulbo è la turbolenza del flusso che si evidenzia con cambio di colore</a:t>
            </a:r>
            <a:r>
              <a:rPr lang="it-IT" sz="1800" b="0" strike="noStrike" spc="-1" dirty="0">
                <a:solidFill>
                  <a:srgbClr val="000000"/>
                </a:solidFill>
                <a:latin typeface="Calibri"/>
              </a:rPr>
              <a:t>.</a:t>
            </a:r>
            <a:endParaRPr lang="it-IT" sz="1800" b="0" strike="noStrike" spc="-1" dirty="0">
              <a:latin typeface="Arial"/>
            </a:endParaRPr>
          </a:p>
        </p:txBody>
      </p:sp>
      <p:pic>
        <p:nvPicPr>
          <p:cNvPr id="203" name="Immagine 7"/>
          <p:cNvPicPr/>
          <p:nvPr/>
        </p:nvPicPr>
        <p:blipFill>
          <a:blip r:embed="rId4" cstate="print"/>
          <a:stretch/>
        </p:blipFill>
        <p:spPr>
          <a:xfrm>
            <a:off x="372240" y="3001320"/>
            <a:ext cx="5257379" cy="3614040"/>
          </a:xfrm>
          <a:prstGeom prst="rect">
            <a:avLst/>
          </a:prstGeom>
          <a:ln>
            <a:noFill/>
          </a:ln>
        </p:spPr>
      </p:pic>
      <p:sp>
        <p:nvSpPr>
          <p:cNvPr id="204" name="CustomShape 3"/>
          <p:cNvSpPr/>
          <p:nvPr/>
        </p:nvSpPr>
        <p:spPr>
          <a:xfrm>
            <a:off x="2560320" y="5949000"/>
            <a:ext cx="2000520" cy="3646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FFFFFF"/>
                </a:solidFill>
                <a:latin typeface="Calibri"/>
              </a:rPr>
              <a:t>Bulbo carotideo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05" name="CustomShape 4"/>
          <p:cNvSpPr/>
          <p:nvPr/>
        </p:nvSpPr>
        <p:spPr>
          <a:xfrm>
            <a:off x="8616960" y="5949000"/>
            <a:ext cx="23662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FFFFFF"/>
                </a:solidFill>
                <a:latin typeface="Calibri"/>
              </a:rPr>
              <a:t>Biforcazione carotidea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06" name="CustomShape 5"/>
          <p:cNvSpPr/>
          <p:nvPr/>
        </p:nvSpPr>
        <p:spPr>
          <a:xfrm>
            <a:off x="9230040" y="5109840"/>
            <a:ext cx="720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FFFFFF"/>
                </a:solidFill>
                <a:latin typeface="Calibri"/>
              </a:rPr>
              <a:t>C.I.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07" name="CustomShape 6"/>
          <p:cNvSpPr/>
          <p:nvPr/>
        </p:nvSpPr>
        <p:spPr>
          <a:xfrm>
            <a:off x="9090360" y="4636440"/>
            <a:ext cx="7095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FFFFFF"/>
                </a:solidFill>
                <a:latin typeface="Calibri"/>
              </a:rPr>
              <a:t>C.E.</a:t>
            </a:r>
            <a:endParaRPr lang="it-IT" sz="1800" b="0" strike="noStrike" spc="-1" dirty="0">
              <a:latin typeface="Arial"/>
            </a:endParaRPr>
          </a:p>
        </p:txBody>
      </p:sp>
      <p:sp>
        <p:nvSpPr>
          <p:cNvPr id="208" name="CustomShape 7"/>
          <p:cNvSpPr/>
          <p:nvPr/>
        </p:nvSpPr>
        <p:spPr>
          <a:xfrm>
            <a:off x="8127180" y="4826776"/>
            <a:ext cx="612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FFFFFF"/>
                </a:solidFill>
                <a:latin typeface="Calibri"/>
              </a:rPr>
              <a:t>C.C.</a:t>
            </a:r>
            <a:endParaRPr lang="it-IT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2657160" y="484200"/>
            <a:ext cx="8696160" cy="1206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 Light"/>
              </a:rPr>
              <a:t>	Proiezione longitudinale ICA.</a:t>
            </a:r>
            <a:endParaRPr lang="it-IT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Una volta individuato il bulbo carotideo (parte larga) si ruota la testa della sonda lateralmente, cercando di mantenere ferma la coda sulla carotide comune, e si visualizza la carotide interna, che poi andrà seguita fino alla parte più distale visualizzabile.</a:t>
            </a: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it-IT" sz="2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1" name="Immagine 3"/>
          <p:cNvPicPr/>
          <p:nvPr/>
        </p:nvPicPr>
        <p:blipFill>
          <a:blip r:embed="rId2" cstate="print"/>
          <a:stretch/>
        </p:blipFill>
        <p:spPr>
          <a:xfrm>
            <a:off x="327960" y="405720"/>
            <a:ext cx="1703520" cy="1284480"/>
          </a:xfrm>
          <a:prstGeom prst="rect">
            <a:avLst/>
          </a:prstGeom>
          <a:ln>
            <a:noFill/>
          </a:ln>
        </p:spPr>
      </p:pic>
      <p:pic>
        <p:nvPicPr>
          <p:cNvPr id="212" name="Immagine 211"/>
          <p:cNvPicPr/>
          <p:nvPr/>
        </p:nvPicPr>
        <p:blipFill>
          <a:blip r:embed="rId3" cstate="print"/>
          <a:stretch/>
        </p:blipFill>
        <p:spPr>
          <a:xfrm>
            <a:off x="2952000" y="2880000"/>
            <a:ext cx="6048000" cy="3744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extShape 1"/>
          <p:cNvSpPr txBox="1"/>
          <p:nvPr/>
        </p:nvSpPr>
        <p:spPr>
          <a:xfrm>
            <a:off x="2119320" y="365040"/>
            <a:ext cx="923436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it-IT" sz="4400" b="0" strike="noStrike" spc="-1" dirty="0">
                <a:solidFill>
                  <a:srgbClr val="000000"/>
                </a:solidFill>
                <a:latin typeface="Calibri Light"/>
              </a:rPr>
              <a:t>Proiezione longitudinale ECA.</a:t>
            </a:r>
            <a:endParaRPr lang="it-IT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4" name="Immagine 4"/>
          <p:cNvPicPr/>
          <p:nvPr/>
        </p:nvPicPr>
        <p:blipFill>
          <a:blip r:embed="rId2" cstate="print"/>
          <a:stretch/>
        </p:blipFill>
        <p:spPr>
          <a:xfrm>
            <a:off x="266400" y="365040"/>
            <a:ext cx="1703520" cy="1284480"/>
          </a:xfrm>
          <a:prstGeom prst="rect">
            <a:avLst/>
          </a:prstGeom>
          <a:ln>
            <a:noFill/>
          </a:ln>
        </p:spPr>
      </p:pic>
      <p:sp>
        <p:nvSpPr>
          <p:cNvPr id="215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Si ritorna sul bulbo carotideo (parte larga) e si gira la testa della sonda medialmente, cercando di mantenere ferma la coda sulla carotide comune, e si visualizza la carotide esterna.</a:t>
            </a: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In genere ha un calibro più piccolo dell’ICA e spesso si riconosce per le sue diramazioni </a:t>
            </a:r>
            <a:r>
              <a:rPr lang="it-IT" sz="2000" b="0" strike="noStrike" spc="-1" dirty="0" smtClean="0">
                <a:solidFill>
                  <a:srgbClr val="000000"/>
                </a:solidFill>
                <a:latin typeface="Calibri"/>
              </a:rPr>
              <a:t>(rami 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della tiroidea).</a:t>
            </a:r>
          </a:p>
        </p:txBody>
      </p:sp>
      <p:pic>
        <p:nvPicPr>
          <p:cNvPr id="216" name="Immagine 215"/>
          <p:cNvPicPr/>
          <p:nvPr/>
        </p:nvPicPr>
        <p:blipFill>
          <a:blip r:embed="rId3" cstate="print"/>
          <a:stretch/>
        </p:blipFill>
        <p:spPr>
          <a:xfrm>
            <a:off x="6264000" y="3240000"/>
            <a:ext cx="5472000" cy="3456000"/>
          </a:xfrm>
          <a:prstGeom prst="rect">
            <a:avLst/>
          </a:prstGeom>
          <a:ln>
            <a:noFill/>
          </a:ln>
        </p:spPr>
      </p:pic>
      <p:pic>
        <p:nvPicPr>
          <p:cNvPr id="217" name="Immagine 216"/>
          <p:cNvPicPr/>
          <p:nvPr/>
        </p:nvPicPr>
        <p:blipFill>
          <a:blip r:embed="rId4" cstate="print"/>
          <a:stretch/>
        </p:blipFill>
        <p:spPr>
          <a:xfrm>
            <a:off x="838080" y="3240000"/>
            <a:ext cx="5239080" cy="3482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Shape 1"/>
          <p:cNvSpPr txBox="1"/>
          <p:nvPr/>
        </p:nvSpPr>
        <p:spPr>
          <a:xfrm>
            <a:off x="2259000" y="365040"/>
            <a:ext cx="90943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 Light"/>
              </a:rPr>
              <a:t>Analisi spettrale della Carotide Interna</a:t>
            </a:r>
            <a:endParaRPr lang="it-IT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" name="TextShape 2"/>
          <p:cNvSpPr txBox="1"/>
          <p:nvPr/>
        </p:nvSpPr>
        <p:spPr>
          <a:xfrm>
            <a:off x="838080" y="2133720"/>
            <a:ext cx="4681371" cy="42670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it-IT" sz="2000" b="1" strike="noStrike" spc="-1" dirty="0" smtClean="0">
                <a:solidFill>
                  <a:srgbClr val="000000"/>
                </a:solidFill>
                <a:latin typeface="Calibri"/>
              </a:rPr>
              <a:t>Carotide Interna</a:t>
            </a:r>
            <a:r>
              <a:rPr lang="it-IT" sz="2000" b="0" strike="noStrike" spc="-1" dirty="0" smtClean="0">
                <a:solidFill>
                  <a:srgbClr val="000000"/>
                </a:solidFill>
                <a:latin typeface="Calibri"/>
              </a:rPr>
              <a:t>: distretto a bassa resistenza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it-IT" sz="2000" b="0" strike="noStrike" spc="-1" dirty="0" smtClean="0">
                <a:solidFill>
                  <a:srgbClr val="000000"/>
                </a:solidFill>
                <a:latin typeface="Calibri"/>
              </a:rPr>
              <a:t>Componente sistolica ben elevata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it-IT" sz="2000" b="0" strike="noStrike" spc="-1" dirty="0" smtClean="0">
                <a:solidFill>
                  <a:srgbClr val="000000"/>
                </a:solidFill>
                <a:latin typeface="Calibri"/>
              </a:rPr>
              <a:t>Componente diastolica ben rappresentata ,25-50% della velocità di picco sistolico.</a:t>
            </a:r>
            <a:endParaRPr lang="it-IT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0" name="Immagine 3"/>
          <p:cNvPicPr/>
          <p:nvPr/>
        </p:nvPicPr>
        <p:blipFill>
          <a:blip r:embed="rId2" cstate="print"/>
          <a:stretch/>
        </p:blipFill>
        <p:spPr>
          <a:xfrm>
            <a:off x="187920" y="405720"/>
            <a:ext cx="1703520" cy="1284480"/>
          </a:xfrm>
          <a:prstGeom prst="rect">
            <a:avLst/>
          </a:prstGeom>
          <a:ln>
            <a:noFill/>
          </a:ln>
        </p:spPr>
      </p:pic>
      <p:pic>
        <p:nvPicPr>
          <p:cNvPr id="221" name="Immagine 220"/>
          <p:cNvPicPr/>
          <p:nvPr/>
        </p:nvPicPr>
        <p:blipFill>
          <a:blip r:embed="rId3" cstate="print"/>
          <a:stretch/>
        </p:blipFill>
        <p:spPr>
          <a:xfrm>
            <a:off x="5688000" y="2133720"/>
            <a:ext cx="5688000" cy="4346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extShape 1"/>
          <p:cNvSpPr txBox="1"/>
          <p:nvPr/>
        </p:nvSpPr>
        <p:spPr>
          <a:xfrm>
            <a:off x="2259000" y="365040"/>
            <a:ext cx="90943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it-IT" sz="4400" b="0" strike="noStrike" spc="-1" dirty="0">
                <a:solidFill>
                  <a:srgbClr val="000000"/>
                </a:solidFill>
                <a:latin typeface="Calibri Light"/>
              </a:rPr>
              <a:t>Analisi spettrale della Carotide Esterna</a:t>
            </a:r>
            <a:endParaRPr lang="it-IT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3" name="Segnaposto contenuto 4"/>
          <p:cNvPicPr/>
          <p:nvPr/>
        </p:nvPicPr>
        <p:blipFill>
          <a:blip r:embed="rId2" cstate="print"/>
          <a:stretch/>
        </p:blipFill>
        <p:spPr>
          <a:xfrm>
            <a:off x="5739840" y="1994040"/>
            <a:ext cx="5860440" cy="4670640"/>
          </a:xfrm>
          <a:prstGeom prst="rect">
            <a:avLst/>
          </a:prstGeom>
          <a:ln>
            <a:noFill/>
          </a:ln>
        </p:spPr>
      </p:pic>
      <p:pic>
        <p:nvPicPr>
          <p:cNvPr id="224" name="Immagine 3"/>
          <p:cNvPicPr/>
          <p:nvPr/>
        </p:nvPicPr>
        <p:blipFill>
          <a:blip r:embed="rId3" cstate="print"/>
          <a:stretch/>
        </p:blipFill>
        <p:spPr>
          <a:xfrm>
            <a:off x="187920" y="405720"/>
            <a:ext cx="1703520" cy="1284480"/>
          </a:xfrm>
          <a:prstGeom prst="rect">
            <a:avLst/>
          </a:prstGeom>
          <a:ln>
            <a:noFill/>
          </a:ln>
        </p:spPr>
      </p:pic>
      <p:sp>
        <p:nvSpPr>
          <p:cNvPr id="225" name="CustomShape 2"/>
          <p:cNvSpPr/>
          <p:nvPr/>
        </p:nvSpPr>
        <p:spPr>
          <a:xfrm>
            <a:off x="738000" y="1994040"/>
            <a:ext cx="4582800" cy="21923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b="1" strike="noStrike" spc="-1" dirty="0" smtClean="0">
                <a:solidFill>
                  <a:srgbClr val="000000"/>
                </a:solidFill>
                <a:latin typeface="Calibri"/>
              </a:rPr>
              <a:t>Carotide </a:t>
            </a: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Esterna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: orientata verso la </a:t>
            </a:r>
            <a:r>
              <a:rPr lang="it-IT" sz="2000" b="0" strike="noStrike" spc="-1" dirty="0" err="1">
                <a:solidFill>
                  <a:srgbClr val="000000"/>
                </a:solidFill>
                <a:latin typeface="Calibri"/>
              </a:rPr>
              <a:t>madibola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 (</a:t>
            </a:r>
            <a:r>
              <a:rPr lang="it-IT" sz="2000" b="0" strike="noStrike" spc="-1" dirty="0" err="1">
                <a:solidFill>
                  <a:srgbClr val="000000"/>
                </a:solidFill>
                <a:latin typeface="Calibri"/>
              </a:rPr>
              <a:t>ant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. e medialmente), è un distretto ad alta resistenza. </a:t>
            </a:r>
            <a:endParaRPr lang="it-IT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Velocità di fine diastole pari al 10-20% della velocità di picco sistolico.</a:t>
            </a:r>
            <a:endParaRPr lang="it-IT" sz="20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1918080" y="365040"/>
            <a:ext cx="943560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it-IT" sz="4400" b="0" strike="noStrike" spc="-1" dirty="0">
                <a:solidFill>
                  <a:srgbClr val="000000"/>
                </a:solidFill>
                <a:latin typeface="Calibri Light"/>
              </a:rPr>
              <a:t>   Analisi spettrale carotide comune</a:t>
            </a:r>
            <a:endParaRPr lang="it-IT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3" name="Segnaposto contenuto 3"/>
          <p:cNvPicPr/>
          <p:nvPr/>
        </p:nvPicPr>
        <p:blipFill>
          <a:blip r:embed="rId2" cstate="print"/>
          <a:stretch/>
        </p:blipFill>
        <p:spPr>
          <a:xfrm>
            <a:off x="5717880" y="2500920"/>
            <a:ext cx="5635800" cy="4035240"/>
          </a:xfrm>
          <a:prstGeom prst="rect">
            <a:avLst/>
          </a:prstGeom>
          <a:ln>
            <a:noFill/>
          </a:ln>
        </p:spPr>
      </p:pic>
      <p:pic>
        <p:nvPicPr>
          <p:cNvPr id="234" name="Immagine 4"/>
          <p:cNvPicPr/>
          <p:nvPr/>
        </p:nvPicPr>
        <p:blipFill>
          <a:blip r:embed="rId3" cstate="print"/>
          <a:stretch/>
        </p:blipFill>
        <p:spPr>
          <a:xfrm>
            <a:off x="266400" y="365040"/>
            <a:ext cx="1703520" cy="1284480"/>
          </a:xfrm>
          <a:prstGeom prst="rect">
            <a:avLst/>
          </a:prstGeom>
          <a:ln>
            <a:noFill/>
          </a:ln>
        </p:spPr>
      </p:pic>
      <p:sp>
        <p:nvSpPr>
          <p:cNvPr id="235" name="CustomShape 2"/>
          <p:cNvSpPr/>
          <p:nvPr/>
        </p:nvSpPr>
        <p:spPr>
          <a:xfrm>
            <a:off x="550800" y="2324520"/>
            <a:ext cx="4681800" cy="146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0000"/>
                </a:solidFill>
                <a:latin typeface="Calibri"/>
              </a:rPr>
              <a:t>Carotide Comune: </a:t>
            </a:r>
            <a:r>
              <a:rPr lang="it-IT" sz="1800" b="0" strike="noStrike" spc="-1" dirty="0">
                <a:solidFill>
                  <a:srgbClr val="000000"/>
                </a:solidFill>
                <a:latin typeface="Calibri"/>
              </a:rPr>
              <a:t>è una via di mezzo tra le due precedenti 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0000"/>
                </a:solidFill>
                <a:latin typeface="Calibri"/>
              </a:rPr>
              <a:t>Risente sia del distretto ad alta resistenza che di quello a bassa resistenza </a:t>
            </a:r>
            <a:endParaRPr lang="it-IT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36632" y="244699"/>
            <a:ext cx="3116688" cy="233751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Tecnico di neurofisiopatologia</a:t>
            </a:r>
            <a:br>
              <a:rPr lang="it-IT" dirty="0"/>
            </a:b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/>
          </p:nvPr>
        </p:nvSpPr>
        <p:spPr>
          <a:xfrm>
            <a:off x="838080" y="3237029"/>
            <a:ext cx="10515240" cy="1325160"/>
          </a:xfrm>
        </p:spPr>
        <p:txBody>
          <a:bodyPr/>
          <a:lstStyle/>
          <a:p>
            <a:r>
              <a:rPr lang="it-IT" sz="2000" dirty="0" smtClean="0"/>
              <a:t>Laurea triennale professioni sanitarie tecniche.</a:t>
            </a:r>
          </a:p>
          <a:p>
            <a:r>
              <a:rPr lang="it-IT" sz="2000" dirty="0" smtClean="0"/>
              <a:t>Dal 2018 Albo professionale.</a:t>
            </a:r>
          </a:p>
          <a:p>
            <a:r>
              <a:rPr lang="it-IT" sz="2000" dirty="0"/>
              <a:t>Il   profilo   professionale </a:t>
            </a:r>
            <a:r>
              <a:rPr lang="it-IT" sz="2000" dirty="0" smtClean="0"/>
              <a:t> comprendere   </a:t>
            </a:r>
            <a:r>
              <a:rPr lang="it-IT" sz="2000" dirty="0"/>
              <a:t>la   conoscenza  degli  aspetti  teorici  e  pratici  </a:t>
            </a:r>
            <a:r>
              <a:rPr lang="it-IT" sz="2000" dirty="0" smtClean="0"/>
              <a:t>della  diagnostica cerebrovascolare con ultrasuoni.</a:t>
            </a:r>
          </a:p>
          <a:p>
            <a:r>
              <a:rPr lang="it-IT" sz="2000" dirty="0" smtClean="0"/>
              <a:t>Nel 2014 esecuzione di circa 700 esami, supervisione DR. Volpi G..</a:t>
            </a:r>
          </a:p>
          <a:p>
            <a:r>
              <a:rPr lang="it-IT" sz="2000" dirty="0" smtClean="0"/>
              <a:t>Dal 2015 in autonomia gestione ambulatorio </a:t>
            </a:r>
            <a:r>
              <a:rPr lang="it-IT" sz="2000" dirty="0" err="1" smtClean="0"/>
              <a:t>ecocolordoppler</a:t>
            </a:r>
            <a:r>
              <a:rPr lang="it-IT" sz="2000" dirty="0" smtClean="0"/>
              <a:t> TSA per 1 giorno a settimana.</a:t>
            </a:r>
          </a:p>
          <a:p>
            <a:r>
              <a:rPr lang="it-IT" sz="2000" dirty="0" smtClean="0"/>
              <a:t>Formazione di 3 tecnici .</a:t>
            </a:r>
          </a:p>
          <a:p>
            <a:endParaRPr lang="it-IT" sz="2000" dirty="0" smtClean="0"/>
          </a:p>
          <a:p>
            <a:r>
              <a:rPr lang="it-IT" sz="2000" dirty="0" smtClean="0"/>
              <a:t>In previsione implementazione  attività con DTC.</a:t>
            </a:r>
          </a:p>
          <a:p>
            <a:endParaRPr lang="it-IT" sz="2000" dirty="0" smtClean="0"/>
          </a:p>
          <a:p>
            <a:endParaRPr lang="it-IT" sz="1000" dirty="0"/>
          </a:p>
        </p:txBody>
      </p:sp>
    </p:spTree>
    <p:extLst>
      <p:ext uri="{BB962C8B-B14F-4D97-AF65-F5344CB8AC3E}">
        <p14:creationId xmlns="" xmlns:p14="http://schemas.microsoft.com/office/powerpoint/2010/main" val="139617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37138" y="365040"/>
            <a:ext cx="8816182" cy="1325160"/>
          </a:xfrm>
        </p:spPr>
        <p:txBody>
          <a:bodyPr/>
          <a:lstStyle/>
          <a:p>
            <a:r>
              <a:rPr lang="it-IT" dirty="0" smtClean="0"/>
              <a:t> Studio arterie vertebrali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4" name="M20180918193604001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880315" y="1825560"/>
            <a:ext cx="7767883" cy="4696272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5" cstate="print"/>
          <a:stretch/>
        </p:blipFill>
        <p:spPr>
          <a:xfrm>
            <a:off x="247609" y="365040"/>
            <a:ext cx="1703520" cy="12844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00287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15166" y="365040"/>
            <a:ext cx="9138153" cy="1325160"/>
          </a:xfrm>
        </p:spPr>
        <p:txBody>
          <a:bodyPr/>
          <a:lstStyle/>
          <a:p>
            <a:r>
              <a:rPr lang="it-IT" sz="3600" dirty="0" smtClean="0"/>
              <a:t>Arterie vertebrali: tratto intertrasversario V2</a:t>
            </a:r>
            <a:endParaRPr lang="it-IT" sz="36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4" name="Immagine 3"/>
          <p:cNvPicPr/>
          <p:nvPr/>
        </p:nvPicPr>
        <p:blipFill>
          <a:blip r:embed="rId2" cstate="print"/>
          <a:stretch/>
        </p:blipFill>
        <p:spPr>
          <a:xfrm>
            <a:off x="247609" y="365040"/>
            <a:ext cx="1703520" cy="1284480"/>
          </a:xfrm>
          <a:prstGeom prst="rect">
            <a:avLst/>
          </a:prstGeom>
          <a:ln>
            <a:noFill/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59" y="3090700"/>
            <a:ext cx="5061399" cy="326186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47609" y="1908445"/>
            <a:ext cx="5241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E’ il tratto più facilmente studiabile, nei punti in cui i processi trasversi vertebrali non coprono il </a:t>
            </a:r>
            <a:r>
              <a:rPr lang="it-IT" dirty="0" smtClean="0"/>
              <a:t>vaso.</a:t>
            </a:r>
          </a:p>
          <a:p>
            <a:r>
              <a:rPr lang="it-IT" dirty="0"/>
              <a:t>L</a:t>
            </a:r>
            <a:r>
              <a:rPr lang="it-IT" dirty="0" smtClean="0"/>
              <a:t>a </a:t>
            </a:r>
            <a:r>
              <a:rPr lang="it-IT" dirty="0"/>
              <a:t>vena si trova sopra l’arteria sotto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5700" y="3090700"/>
            <a:ext cx="5675242" cy="326186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092660" y="1917011"/>
            <a:ext cx="5611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Lo spettro </a:t>
            </a:r>
            <a:r>
              <a:rPr lang="it-IT" dirty="0" err="1" smtClean="0"/>
              <a:t>velocimetrico</a:t>
            </a:r>
            <a:r>
              <a:rPr lang="it-IT" dirty="0" smtClean="0"/>
              <a:t> è abbastanza simile alla C.I., distretto a bassa resistenza, componente diastolica ben rappresentata.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206099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40924" y="303034"/>
            <a:ext cx="8313906" cy="1325160"/>
          </a:xfrm>
        </p:spPr>
        <p:txBody>
          <a:bodyPr/>
          <a:lstStyle/>
          <a:p>
            <a:r>
              <a:rPr lang="it-IT" sz="4000" dirty="0" smtClean="0"/>
              <a:t>	 Tratto </a:t>
            </a:r>
            <a:r>
              <a:rPr lang="it-IT" sz="4000" dirty="0" err="1" smtClean="0"/>
              <a:t>pretrasversario</a:t>
            </a:r>
            <a:r>
              <a:rPr lang="it-IT" sz="4000" dirty="0" smtClean="0"/>
              <a:t> V1</a:t>
            </a:r>
            <a:endParaRPr lang="it-IT" sz="40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4" name="Immagine 3"/>
          <p:cNvPicPr/>
          <p:nvPr/>
        </p:nvPicPr>
        <p:blipFill>
          <a:blip r:embed="rId2" cstate="print"/>
          <a:stretch/>
        </p:blipFill>
        <p:spPr>
          <a:xfrm>
            <a:off x="247609" y="365040"/>
            <a:ext cx="1703520" cy="1284480"/>
          </a:xfrm>
          <a:prstGeom prst="rect">
            <a:avLst/>
          </a:prstGeom>
          <a:ln>
            <a:noFill/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19" y="1954425"/>
            <a:ext cx="5851301" cy="439813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099369" y="2060620"/>
            <a:ext cx="41809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 smtClean="0"/>
          </a:p>
          <a:p>
            <a:endParaRPr lang="it-IT" dirty="0"/>
          </a:p>
          <a:p>
            <a:r>
              <a:rPr lang="it-IT" dirty="0" smtClean="0"/>
              <a:t>Decorsi </a:t>
            </a:r>
            <a:r>
              <a:rPr lang="it-IT" dirty="0"/>
              <a:t>tortuosi possono rendere difficile seguire il vaso. </a:t>
            </a:r>
            <a:endParaRPr lang="it-IT" dirty="0" smtClean="0"/>
          </a:p>
          <a:p>
            <a:endParaRPr lang="it-IT" dirty="0"/>
          </a:p>
          <a:p>
            <a:r>
              <a:rPr lang="it-IT" dirty="0" smtClean="0"/>
              <a:t> </a:t>
            </a:r>
            <a:r>
              <a:rPr lang="it-IT" dirty="0"/>
              <a:t>La tortuosità di questo tratto aumenta con l’età perché è un tratto </a:t>
            </a:r>
            <a:r>
              <a:rPr lang="it-IT" dirty="0" smtClean="0"/>
              <a:t>libero.</a:t>
            </a:r>
          </a:p>
          <a:p>
            <a:endParaRPr lang="it-IT" dirty="0"/>
          </a:p>
          <a:p>
            <a:r>
              <a:rPr lang="it-IT" dirty="0" smtClean="0"/>
              <a:t>Flussimetria simile a V2. 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73751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14410" y="365040"/>
            <a:ext cx="8738909" cy="1325160"/>
          </a:xfrm>
        </p:spPr>
        <p:txBody>
          <a:bodyPr/>
          <a:lstStyle/>
          <a:p>
            <a:r>
              <a:rPr lang="it-IT" sz="4000" dirty="0" smtClean="0"/>
              <a:t>		  Origine V0</a:t>
            </a:r>
            <a:endParaRPr lang="it-IT" sz="40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5700" y="1649520"/>
            <a:ext cx="4752305" cy="3269041"/>
          </a:xfrm>
          <a:prstGeom prst="rect">
            <a:avLst/>
          </a:prstGeom>
        </p:spPr>
      </p:pic>
      <p:sp>
        <p:nvSpPr>
          <p:cNvPr id="3" name="Segnaposto testo 2"/>
          <p:cNvSpPr>
            <a:spLocks noGrp="1"/>
          </p:cNvSpPr>
          <p:nvPr>
            <p:ph type="body"/>
          </p:nvPr>
        </p:nvSpPr>
        <p:spPr>
          <a:xfrm>
            <a:off x="928232" y="2485622"/>
            <a:ext cx="10515240" cy="3456822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5" name="Immagine 4"/>
          <p:cNvPicPr/>
          <p:nvPr/>
        </p:nvPicPr>
        <p:blipFill>
          <a:blip r:embed="rId3" cstate="print"/>
          <a:stretch/>
        </p:blipFill>
        <p:spPr>
          <a:xfrm>
            <a:off x="247609" y="365040"/>
            <a:ext cx="1703520" cy="1284480"/>
          </a:xfrm>
          <a:prstGeom prst="rect">
            <a:avLst/>
          </a:prstGeom>
          <a:ln>
            <a:noFill/>
          </a:ln>
        </p:spPr>
      </p:pic>
      <p:sp>
        <p:nvSpPr>
          <p:cNvPr id="7" name="CasellaDiTesto 6"/>
          <p:cNvSpPr txBox="1"/>
          <p:nvPr/>
        </p:nvSpPr>
        <p:spPr>
          <a:xfrm>
            <a:off x="838080" y="2073499"/>
            <a:ext cx="40301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E’ il tratto più difficile da </a:t>
            </a:r>
            <a:r>
              <a:rPr lang="it-IT" dirty="0" smtClean="0"/>
              <a:t>studiare.</a:t>
            </a:r>
          </a:p>
          <a:p>
            <a:endParaRPr lang="it-IT" dirty="0"/>
          </a:p>
          <a:p>
            <a:r>
              <a:rPr lang="it-IT" dirty="0"/>
              <a:t>L’origine dell’A. V. tende a diventare tortuosa </a:t>
            </a:r>
            <a:r>
              <a:rPr lang="it-IT" dirty="0" smtClean="0"/>
              <a:t>con l’aumentare dell’età.</a:t>
            </a:r>
          </a:p>
          <a:p>
            <a:endParaRPr lang="it-IT" dirty="0" smtClean="0"/>
          </a:p>
        </p:txBody>
      </p:sp>
    </p:spTree>
    <p:extLst>
      <p:ext uri="{BB962C8B-B14F-4D97-AF65-F5344CB8AC3E}">
        <p14:creationId xmlns="" xmlns:p14="http://schemas.microsoft.com/office/powerpoint/2010/main" val="122151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2262" y="1480422"/>
            <a:ext cx="10081691" cy="5286137"/>
          </a:xfrm>
          <a:prstGeom prst="rect">
            <a:avLst/>
          </a:prstGeom>
        </p:spPr>
      </p:pic>
      <p:pic>
        <p:nvPicPr>
          <p:cNvPr id="3" name="Immagine 2"/>
          <p:cNvPicPr/>
          <p:nvPr/>
        </p:nvPicPr>
        <p:blipFill>
          <a:blip r:embed="rId3" cstate="print"/>
          <a:stretch/>
        </p:blipFill>
        <p:spPr>
          <a:xfrm>
            <a:off x="116980" y="195942"/>
            <a:ext cx="1703520" cy="1284480"/>
          </a:xfrm>
          <a:prstGeom prst="rect">
            <a:avLst/>
          </a:prstGeom>
          <a:ln>
            <a:noFill/>
          </a:ln>
        </p:spPr>
      </p:pic>
      <p:sp>
        <p:nvSpPr>
          <p:cNvPr id="4" name="CasellaDiTesto 3"/>
          <p:cNvSpPr txBox="1"/>
          <p:nvPr/>
        </p:nvSpPr>
        <p:spPr>
          <a:xfrm>
            <a:off x="2325189" y="195942"/>
            <a:ext cx="9130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FF0000"/>
                </a:solidFill>
              </a:rPr>
              <a:t>PLACCA  CAROTIDEA</a:t>
            </a:r>
            <a:endParaRPr lang="it-IT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96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2678" y="294968"/>
            <a:ext cx="9129622" cy="6341806"/>
          </a:xfrm>
          <a:prstGeom prst="rect">
            <a:avLst/>
          </a:prstGeom>
        </p:spPr>
      </p:pic>
      <p:pic>
        <p:nvPicPr>
          <p:cNvPr id="3" name="Immagine 2"/>
          <p:cNvPicPr/>
          <p:nvPr/>
        </p:nvPicPr>
        <p:blipFill>
          <a:blip r:embed="rId3" cstate="print"/>
          <a:stretch/>
        </p:blipFill>
        <p:spPr>
          <a:xfrm>
            <a:off x="247609" y="365040"/>
            <a:ext cx="1703520" cy="12844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1776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22366" y="668315"/>
            <a:ext cx="11295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u="sng" dirty="0" smtClean="0">
                <a:solidFill>
                  <a:srgbClr val="00B0F0"/>
                </a:solidFill>
              </a:rPr>
              <a:t>Morfologia placca</a:t>
            </a:r>
            <a:endParaRPr lang="it-IT" sz="4400" u="sng" dirty="0">
              <a:solidFill>
                <a:srgbClr val="00B0F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54842" y="1992573"/>
            <a:ext cx="113276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Disposizione:		  </a:t>
            </a:r>
            <a:r>
              <a:rPr lang="it-IT" sz="2000" dirty="0" err="1" smtClean="0">
                <a:solidFill>
                  <a:srgbClr val="FF0000"/>
                </a:solidFill>
              </a:rPr>
              <a:t>Ecogenicità</a:t>
            </a:r>
            <a:r>
              <a:rPr lang="it-IT" sz="2000" dirty="0" smtClean="0">
                <a:solidFill>
                  <a:srgbClr val="FF0000"/>
                </a:solidFill>
              </a:rPr>
              <a:t>:		  Composizione:	            	     Superficie:</a:t>
            </a:r>
          </a:p>
          <a:p>
            <a:endParaRPr lang="it-IT" sz="2000" dirty="0" smtClean="0"/>
          </a:p>
          <a:p>
            <a:r>
              <a:rPr lang="it-IT" sz="2000" dirty="0" smtClean="0"/>
              <a:t> Eccentrica                        </a:t>
            </a:r>
            <a:r>
              <a:rPr lang="it-IT" sz="2000" dirty="0" err="1" smtClean="0"/>
              <a:t>Anaecogena</a:t>
            </a:r>
            <a:r>
              <a:rPr lang="it-IT" sz="2000" dirty="0" smtClean="0"/>
              <a:t>		   Omogenea		      Regolare</a:t>
            </a:r>
          </a:p>
          <a:p>
            <a:endParaRPr lang="it-IT" sz="2000" dirty="0" smtClean="0"/>
          </a:p>
          <a:p>
            <a:r>
              <a:rPr lang="it-IT" sz="2000" dirty="0" smtClean="0"/>
              <a:t>Concentrica		   </a:t>
            </a:r>
            <a:r>
              <a:rPr lang="it-IT" sz="2000" dirty="0" err="1" smtClean="0"/>
              <a:t>Isoecogena</a:t>
            </a:r>
            <a:r>
              <a:rPr lang="it-IT" sz="2000" dirty="0" smtClean="0"/>
              <a:t>		   Disomogenea		      Irregolare</a:t>
            </a:r>
          </a:p>
          <a:p>
            <a:r>
              <a:rPr lang="it-IT" sz="2000" dirty="0" smtClean="0"/>
              <a:t>						   o eterogenea</a:t>
            </a:r>
          </a:p>
          <a:p>
            <a:r>
              <a:rPr lang="it-IT" sz="2000" dirty="0" smtClean="0"/>
              <a:t>			   </a:t>
            </a:r>
            <a:r>
              <a:rPr lang="it-IT" sz="2000" dirty="0" err="1" smtClean="0"/>
              <a:t>Iperecogena</a:t>
            </a:r>
            <a:r>
              <a:rPr lang="it-IT" sz="2000" dirty="0" smtClean="0"/>
              <a:t>		   			      Ulcerata</a:t>
            </a:r>
          </a:p>
          <a:p>
            <a:r>
              <a:rPr lang="it-IT" sz="2000" dirty="0" smtClean="0"/>
              <a:t>			   o calcifica</a:t>
            </a:r>
            <a:endParaRPr lang="it-IT" sz="2000" dirty="0"/>
          </a:p>
        </p:txBody>
      </p:sp>
      <p:pic>
        <p:nvPicPr>
          <p:cNvPr id="6" name="Immagine 5"/>
          <p:cNvPicPr/>
          <p:nvPr/>
        </p:nvPicPr>
        <p:blipFill>
          <a:blip r:embed="rId2" cstate="print"/>
          <a:stretch/>
        </p:blipFill>
        <p:spPr>
          <a:xfrm>
            <a:off x="247609" y="365040"/>
            <a:ext cx="1703520" cy="12844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98771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139" y="538527"/>
            <a:ext cx="9248924" cy="598510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2090057"/>
            <a:ext cx="3126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 smtClean="0"/>
          </a:p>
          <a:p>
            <a:endParaRPr lang="it-IT" dirty="0" smtClean="0"/>
          </a:p>
          <a:p>
            <a:r>
              <a:rPr lang="it-IT" dirty="0" err="1" smtClean="0"/>
              <a:t>Iperecogena</a:t>
            </a:r>
            <a:r>
              <a:rPr lang="it-IT" dirty="0" smtClean="0"/>
              <a:t> (A)</a:t>
            </a:r>
          </a:p>
          <a:p>
            <a:endParaRPr lang="it-IT" dirty="0"/>
          </a:p>
          <a:p>
            <a:r>
              <a:rPr lang="it-IT" dirty="0" err="1" smtClean="0"/>
              <a:t>Anaecogena</a:t>
            </a:r>
            <a:r>
              <a:rPr lang="it-IT" dirty="0" smtClean="0"/>
              <a:t> (B)</a:t>
            </a:r>
            <a:endParaRPr lang="it-IT" dirty="0"/>
          </a:p>
        </p:txBody>
      </p:sp>
      <p:pic>
        <p:nvPicPr>
          <p:cNvPr id="4" name="Immagine 3"/>
          <p:cNvPicPr/>
          <p:nvPr/>
        </p:nvPicPr>
        <p:blipFill>
          <a:blip r:embed="rId3" cstate="print"/>
          <a:stretch/>
        </p:blipFill>
        <p:spPr>
          <a:xfrm>
            <a:off x="338400" y="333000"/>
            <a:ext cx="1703520" cy="12844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42469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0" y="1598542"/>
            <a:ext cx="5570821" cy="506838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9" y="1584895"/>
            <a:ext cx="6101849" cy="5068389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4" cstate="print"/>
          <a:stretch/>
        </p:blipFill>
        <p:spPr>
          <a:xfrm>
            <a:off x="195358" y="221349"/>
            <a:ext cx="1703520" cy="1284480"/>
          </a:xfrm>
          <a:prstGeom prst="rect">
            <a:avLst/>
          </a:prstGeom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 flipH="1">
            <a:off x="2274788" y="1227909"/>
            <a:ext cx="3459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Disomogenea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8242663" y="1227909"/>
            <a:ext cx="3239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Omogenea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405628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5361" y="0"/>
            <a:ext cx="10314273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8809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Shape 1"/>
          <p:cNvSpPr txBox="1"/>
          <p:nvPr/>
        </p:nvSpPr>
        <p:spPr>
          <a:xfrm>
            <a:off x="2689560" y="297720"/>
            <a:ext cx="86641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 Light"/>
              </a:rPr>
              <a:t>Eco-color-doppler vasi epiaortici</a:t>
            </a:r>
            <a:endParaRPr lang="it-IT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7" name="Segnaposto contenuto 5"/>
          <p:cNvPicPr/>
          <p:nvPr/>
        </p:nvPicPr>
        <p:blipFill>
          <a:blip r:embed="rId2" cstate="print"/>
          <a:stretch/>
        </p:blipFill>
        <p:spPr>
          <a:xfrm>
            <a:off x="1080360" y="1936440"/>
            <a:ext cx="4959720" cy="4464000"/>
          </a:xfrm>
          <a:prstGeom prst="rect">
            <a:avLst/>
          </a:prstGeom>
          <a:ln>
            <a:noFill/>
          </a:ln>
        </p:spPr>
      </p:pic>
      <p:pic>
        <p:nvPicPr>
          <p:cNvPr id="108" name="Immagine 3"/>
          <p:cNvPicPr/>
          <p:nvPr/>
        </p:nvPicPr>
        <p:blipFill>
          <a:blip r:embed="rId3" cstate="print"/>
          <a:stretch/>
        </p:blipFill>
        <p:spPr>
          <a:xfrm>
            <a:off x="456840" y="297720"/>
            <a:ext cx="1703520" cy="1284480"/>
          </a:xfrm>
          <a:prstGeom prst="rect">
            <a:avLst/>
          </a:prstGeom>
          <a:ln>
            <a:noFill/>
          </a:ln>
        </p:spPr>
      </p:pic>
      <p:sp>
        <p:nvSpPr>
          <p:cNvPr id="109" name="CustomShape 2"/>
          <p:cNvSpPr/>
          <p:nvPr/>
        </p:nvSpPr>
        <p:spPr>
          <a:xfrm>
            <a:off x="6508440" y="2030400"/>
            <a:ext cx="4845240" cy="3138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>
              <a:lnSpc>
                <a:spcPct val="150000"/>
              </a:lnSpc>
              <a:buClr>
                <a:srgbClr val="C00000"/>
              </a:buClr>
              <a:buFont typeface="Arial"/>
              <a:buChar char="•"/>
            </a:pPr>
            <a:r>
              <a:rPr lang="it-IT" sz="2000" b="1" strike="noStrike" spc="-1" dirty="0">
                <a:solidFill>
                  <a:srgbClr val="C00000"/>
                </a:solidFill>
                <a:latin typeface="Calibri"/>
              </a:rPr>
              <a:t>Studio delle arterie carotidi</a:t>
            </a: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: C. comune, C. interna, C. esterna.</a:t>
            </a:r>
            <a:endParaRPr lang="it-IT" sz="2000" b="0" strike="noStrike" spc="-1" dirty="0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C00000"/>
              </a:buClr>
              <a:buFont typeface="Arial"/>
              <a:buChar char="•"/>
            </a:pPr>
            <a:r>
              <a:rPr lang="it-IT" sz="2000" b="1" strike="noStrike" spc="-1" dirty="0">
                <a:solidFill>
                  <a:srgbClr val="C00000"/>
                </a:solidFill>
                <a:latin typeface="Calibri"/>
              </a:rPr>
              <a:t>Studio delle arterie vertebrali</a:t>
            </a: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: origine V0, tratto </a:t>
            </a:r>
            <a:r>
              <a:rPr lang="it-IT" sz="2000" b="1" strike="noStrike" spc="-1" dirty="0" err="1">
                <a:solidFill>
                  <a:srgbClr val="000000"/>
                </a:solidFill>
                <a:latin typeface="Calibri"/>
              </a:rPr>
              <a:t>pretrasversario</a:t>
            </a: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 V1, tratto intertrasversario V2.</a:t>
            </a:r>
            <a:endParaRPr lang="it-IT" sz="2000" b="0" strike="noStrike" spc="-1" dirty="0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C00000"/>
              </a:buClr>
              <a:buFont typeface="Arial"/>
              <a:buChar char="•"/>
            </a:pPr>
            <a:r>
              <a:rPr lang="it-IT" sz="2000" b="1" strike="noStrike" spc="-1" dirty="0">
                <a:solidFill>
                  <a:srgbClr val="C00000"/>
                </a:solidFill>
                <a:latin typeface="Calibri"/>
              </a:rPr>
              <a:t>Studio arterie succlavie</a:t>
            </a:r>
            <a:r>
              <a:rPr lang="it-IT" sz="2000" b="1" strike="noStrike" spc="-1" dirty="0">
                <a:solidFill>
                  <a:srgbClr val="000000"/>
                </a:solidFill>
                <a:latin typeface="Calibri"/>
              </a:rPr>
              <a:t>.</a:t>
            </a:r>
            <a:endParaRPr lang="it-IT" sz="2000" b="0" strike="noStrike" spc="-1" dirty="0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C00000"/>
              </a:buClr>
              <a:buFont typeface="Arial"/>
              <a:buChar char="•"/>
            </a:pPr>
            <a:r>
              <a:rPr lang="it-IT" sz="2000" b="1" strike="noStrike" spc="-1" dirty="0">
                <a:solidFill>
                  <a:srgbClr val="C00000"/>
                </a:solidFill>
                <a:latin typeface="Calibri"/>
              </a:rPr>
              <a:t>Studio arterie oftalmich</a:t>
            </a:r>
            <a:r>
              <a:rPr lang="it-IT" sz="1800" b="1" strike="noStrike" spc="-1" dirty="0">
                <a:solidFill>
                  <a:srgbClr val="C00000"/>
                </a:solidFill>
                <a:latin typeface="Calibri"/>
              </a:rPr>
              <a:t>e</a:t>
            </a:r>
            <a:r>
              <a:rPr lang="it-IT" sz="1800" b="0" strike="noStrike" spc="-1" dirty="0">
                <a:solidFill>
                  <a:srgbClr val="000000"/>
                </a:solidFill>
                <a:latin typeface="Calibri"/>
              </a:rPr>
              <a:t>.</a:t>
            </a:r>
            <a:endParaRPr lang="it-IT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2046" y="0"/>
            <a:ext cx="10358844" cy="6858000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/>
          <a:stretch/>
        </p:blipFill>
        <p:spPr>
          <a:xfrm>
            <a:off x="-31474" y="0"/>
            <a:ext cx="1703520" cy="12844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65628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" y="0"/>
            <a:ext cx="11551919" cy="6858000"/>
          </a:xfrm>
          <a:prstGeom prst="rect">
            <a:avLst/>
          </a:prstGeom>
        </p:spPr>
      </p:pic>
      <p:pic>
        <p:nvPicPr>
          <p:cNvPr id="3" name="Immagine 3"/>
          <p:cNvPicPr/>
          <p:nvPr/>
        </p:nvPicPr>
        <p:blipFill>
          <a:blip r:embed="rId3" cstate="print"/>
          <a:stretch/>
        </p:blipFill>
        <p:spPr>
          <a:xfrm>
            <a:off x="0" y="177421"/>
            <a:ext cx="1568777" cy="12844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03422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20191015191253003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296829" y="50545"/>
            <a:ext cx="8895171" cy="658304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2075" y="2549793"/>
            <a:ext cx="32047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Ateromasia eccentrica , disomogenea </a:t>
            </a:r>
            <a:r>
              <a:rPr lang="it-IT" dirty="0" err="1" smtClean="0"/>
              <a:t>prevalentemnte</a:t>
            </a:r>
            <a:r>
              <a:rPr lang="it-IT" dirty="0" smtClean="0"/>
              <a:t> </a:t>
            </a:r>
            <a:r>
              <a:rPr lang="it-IT" dirty="0" err="1" smtClean="0"/>
              <a:t>anaecogena</a:t>
            </a:r>
            <a:r>
              <a:rPr lang="it-IT" dirty="0" smtClean="0"/>
              <a:t> a margini regolari su origine di carotide interna.</a:t>
            </a:r>
          </a:p>
          <a:p>
            <a:r>
              <a:rPr lang="it-IT" dirty="0" smtClean="0"/>
              <a:t>Alterazioni </a:t>
            </a:r>
            <a:r>
              <a:rPr lang="it-IT" dirty="0" err="1" smtClean="0"/>
              <a:t>velocimetriche</a:t>
            </a:r>
            <a:r>
              <a:rPr lang="it-IT" dirty="0" smtClean="0"/>
              <a:t> VPS 170-180 cm/s.</a:t>
            </a:r>
          </a:p>
          <a:p>
            <a:r>
              <a:rPr lang="it-IT" dirty="0" smtClean="0"/>
              <a:t>Stenosi valutabile intorno al 60%.</a:t>
            </a:r>
            <a:endParaRPr lang="it-IT" dirty="0"/>
          </a:p>
        </p:txBody>
      </p:sp>
      <p:pic>
        <p:nvPicPr>
          <p:cNvPr id="4" name="Immagine 3"/>
          <p:cNvPicPr/>
          <p:nvPr/>
        </p:nvPicPr>
        <p:blipFill>
          <a:blip r:embed="rId5" cstate="print"/>
          <a:stretch/>
        </p:blipFill>
        <p:spPr>
          <a:xfrm>
            <a:off x="338400" y="333000"/>
            <a:ext cx="1703520" cy="12844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76725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Shape 1"/>
          <p:cNvSpPr txBox="1"/>
          <p:nvPr/>
        </p:nvSpPr>
        <p:spPr>
          <a:xfrm>
            <a:off x="2147820" y="344880"/>
            <a:ext cx="8852491" cy="1032228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4400" b="1" strike="noStrike" spc="-1" dirty="0" err="1" smtClean="0">
                <a:latin typeface="Calibri Light" panose="020F0302020204030204" pitchFamily="34" charset="0"/>
              </a:rPr>
              <a:t>Kinking</a:t>
            </a:r>
            <a:r>
              <a:rPr lang="it-IT" sz="4400" b="1" strike="noStrike" spc="-1" dirty="0" smtClean="0">
                <a:latin typeface="Calibri Light" panose="020F0302020204030204" pitchFamily="34" charset="0"/>
              </a:rPr>
              <a:t>                              </a:t>
            </a:r>
            <a:r>
              <a:rPr lang="it-IT" sz="4400" b="1" strike="noStrike" spc="-1" dirty="0" err="1" smtClean="0">
                <a:latin typeface="Calibri Light" panose="020F0302020204030204" pitchFamily="34" charset="0"/>
              </a:rPr>
              <a:t>Coiling</a:t>
            </a:r>
            <a:r>
              <a:rPr lang="it-IT" sz="4400" b="1" strike="noStrike" spc="-1" dirty="0" smtClean="0">
                <a:latin typeface="Calibri Light" panose="020F0302020204030204" pitchFamily="34" charset="0"/>
              </a:rPr>
              <a:t>  </a:t>
            </a:r>
            <a:endParaRPr lang="it-IT" sz="4400" b="0" strike="noStrike" spc="-1" dirty="0">
              <a:latin typeface="Calibri Light" panose="020F0302020204030204" pitchFamily="34" charset="0"/>
            </a:endParaRPr>
          </a:p>
        </p:txBody>
      </p:sp>
      <p:pic>
        <p:nvPicPr>
          <p:cNvPr id="237" name="Immagine 2"/>
          <p:cNvPicPr/>
          <p:nvPr/>
        </p:nvPicPr>
        <p:blipFill>
          <a:blip r:embed="rId2" cstate="print"/>
          <a:srcRect t="3858" b="1580"/>
          <a:stretch/>
        </p:blipFill>
        <p:spPr>
          <a:xfrm>
            <a:off x="350640" y="1815921"/>
            <a:ext cx="5586521" cy="5042079"/>
          </a:xfrm>
          <a:prstGeom prst="rect">
            <a:avLst/>
          </a:prstGeom>
          <a:ln>
            <a:noFill/>
          </a:ln>
        </p:spPr>
      </p:pic>
      <p:pic>
        <p:nvPicPr>
          <p:cNvPr id="238" name="Immagine 3"/>
          <p:cNvPicPr/>
          <p:nvPr/>
        </p:nvPicPr>
        <p:blipFill>
          <a:blip r:embed="rId3" cstate="print"/>
          <a:stretch/>
        </p:blipFill>
        <p:spPr>
          <a:xfrm>
            <a:off x="350640" y="385560"/>
            <a:ext cx="1703520" cy="1284480"/>
          </a:xfrm>
          <a:prstGeom prst="rect">
            <a:avLst/>
          </a:prstGeom>
          <a:ln>
            <a:noFill/>
          </a:ln>
        </p:spPr>
      </p:pic>
      <p:pic>
        <p:nvPicPr>
          <p:cNvPr id="5" name="Immagine 2"/>
          <p:cNvPicPr/>
          <p:nvPr/>
        </p:nvPicPr>
        <p:blipFill>
          <a:blip r:embed="rId4" cstate="print"/>
          <a:stretch/>
        </p:blipFill>
        <p:spPr>
          <a:xfrm>
            <a:off x="6194738" y="1815921"/>
            <a:ext cx="5808372" cy="504207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14400" y="1583140"/>
            <a:ext cx="10495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i="1" dirty="0" smtClean="0">
                <a:latin typeface="Times New Roman" pitchFamily="18" charset="0"/>
                <a:cs typeface="Times New Roman" pitchFamily="18" charset="0"/>
              </a:rPr>
              <a:t>Grazie per l’attenzione</a:t>
            </a:r>
            <a:endParaRPr lang="it-IT" sz="6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magine 3"/>
          <p:cNvPicPr/>
          <p:nvPr/>
        </p:nvPicPr>
        <p:blipFill>
          <a:blip r:embed="rId2" cstate="print"/>
          <a:stretch/>
        </p:blipFill>
        <p:spPr>
          <a:xfrm>
            <a:off x="271028" y="469721"/>
            <a:ext cx="1703520" cy="1284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Shape 1"/>
          <p:cNvSpPr txBox="1"/>
          <p:nvPr/>
        </p:nvSpPr>
        <p:spPr>
          <a:xfrm>
            <a:off x="2420640" y="365040"/>
            <a:ext cx="89330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 Light"/>
              </a:rPr>
              <a:t>               Tecnica di esame</a:t>
            </a:r>
            <a:endParaRPr lang="it-IT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4" name="Immagine 3"/>
          <p:cNvPicPr/>
          <p:nvPr/>
        </p:nvPicPr>
        <p:blipFill>
          <a:blip r:embed="rId2" cstate="print"/>
          <a:stretch/>
        </p:blipFill>
        <p:spPr>
          <a:xfrm>
            <a:off x="456840" y="297720"/>
            <a:ext cx="1703520" cy="1284480"/>
          </a:xfrm>
          <a:prstGeom prst="rect">
            <a:avLst/>
          </a:prstGeom>
          <a:ln>
            <a:noFill/>
          </a:ln>
        </p:spPr>
      </p:pic>
      <p:pic>
        <p:nvPicPr>
          <p:cNvPr id="115" name="Segnaposto contenuto 4"/>
          <p:cNvPicPr/>
          <p:nvPr/>
        </p:nvPicPr>
        <p:blipFill>
          <a:blip r:embed="rId3" cstate="print"/>
          <a:srcRect l="38964" t="65470" r="37508" b="2675"/>
          <a:stretch/>
        </p:blipFill>
        <p:spPr>
          <a:xfrm>
            <a:off x="4392000" y="2353320"/>
            <a:ext cx="3263400" cy="2383920"/>
          </a:xfrm>
          <a:prstGeom prst="rect">
            <a:avLst/>
          </a:prstGeom>
          <a:ln>
            <a:noFill/>
          </a:ln>
        </p:spPr>
      </p:pic>
      <p:sp>
        <p:nvSpPr>
          <p:cNvPr id="116" name="CustomShape 2"/>
          <p:cNvSpPr/>
          <p:nvPr/>
        </p:nvSpPr>
        <p:spPr>
          <a:xfrm>
            <a:off x="726120" y="2353320"/>
            <a:ext cx="6682680" cy="393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C00000"/>
                </a:solidFill>
                <a:latin typeface="Calibri"/>
              </a:rPr>
              <a:t>Proiezione trasversale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0000"/>
                </a:solidFill>
                <a:latin typeface="Calibri"/>
              </a:rPr>
              <a:t>( In presenza di curvature , specie alla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0000"/>
                </a:solidFill>
                <a:latin typeface="Calibri"/>
              </a:rPr>
              <a:t> biforcazione, passeremo ad una 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0000"/>
                </a:solidFill>
                <a:latin typeface="Calibri"/>
              </a:rPr>
              <a:t> visualizzazione longitudinale)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C00000"/>
                </a:solidFill>
                <a:latin typeface="Calibri"/>
              </a:rPr>
              <a:t>Tre proiezioni longitudinali</a:t>
            </a:r>
            <a:r>
              <a:rPr lang="it-IT" sz="1800" b="0" strike="noStrike" spc="-1" dirty="0">
                <a:solidFill>
                  <a:srgbClr val="000000"/>
                </a:solidFill>
                <a:latin typeface="Calibri"/>
              </a:rPr>
              <a:t>:</a:t>
            </a:r>
            <a:endParaRPr lang="it-IT" sz="18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1800" b="0" strike="noStrike" spc="-1" dirty="0">
                <a:solidFill>
                  <a:srgbClr val="000000"/>
                </a:solidFill>
                <a:latin typeface="Calibri"/>
              </a:rPr>
              <a:t>Antero-posteriore</a:t>
            </a:r>
            <a:endParaRPr lang="it-IT" sz="18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1800" b="0" strike="noStrike" spc="-1" dirty="0">
                <a:solidFill>
                  <a:srgbClr val="000000"/>
                </a:solidFill>
                <a:latin typeface="Calibri"/>
              </a:rPr>
              <a:t>Latero-laterale</a:t>
            </a:r>
            <a:endParaRPr lang="it-IT" sz="18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1800" b="0" strike="noStrike" spc="-1" dirty="0">
                <a:solidFill>
                  <a:srgbClr val="000000"/>
                </a:solidFill>
                <a:latin typeface="Calibri"/>
              </a:rPr>
              <a:t>Postero-anteriore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7030A0"/>
                </a:solidFill>
                <a:latin typeface="Calibri"/>
              </a:rPr>
              <a:t>Sequenza impostazioni apparecchio</a:t>
            </a:r>
            <a:r>
              <a:rPr lang="it-IT" sz="1800" b="0" strike="noStrike" spc="-1" dirty="0">
                <a:solidFill>
                  <a:srgbClr val="000000"/>
                </a:solidFill>
                <a:latin typeface="Calibri"/>
              </a:rPr>
              <a:t>:</a:t>
            </a:r>
            <a:endParaRPr lang="it-IT" sz="18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1800" b="0" strike="noStrike" spc="-1" dirty="0">
                <a:solidFill>
                  <a:srgbClr val="000000"/>
                </a:solidFill>
                <a:latin typeface="Calibri"/>
              </a:rPr>
              <a:t>B-mode , scala di grigi.</a:t>
            </a:r>
            <a:endParaRPr lang="it-IT" sz="18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1800" b="0" strike="noStrike" spc="-1" dirty="0" smtClean="0">
                <a:solidFill>
                  <a:srgbClr val="000000"/>
                </a:solidFill>
                <a:latin typeface="Calibri"/>
              </a:rPr>
              <a:t>Color.</a:t>
            </a:r>
            <a:endParaRPr lang="it-IT" sz="18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1800" b="0" strike="noStrike" spc="-1" dirty="0">
                <a:solidFill>
                  <a:srgbClr val="000000"/>
                </a:solidFill>
                <a:latin typeface="Calibri"/>
              </a:rPr>
              <a:t>PW , doppler </a:t>
            </a:r>
            <a:r>
              <a:rPr lang="it-IT" sz="1800" b="0" strike="noStrike" spc="-1" dirty="0" smtClean="0">
                <a:solidFill>
                  <a:srgbClr val="000000"/>
                </a:solidFill>
                <a:latin typeface="Calibri"/>
              </a:rPr>
              <a:t>pulsato.</a:t>
            </a:r>
            <a:endParaRPr lang="it-IT" sz="1800" b="0" strike="noStrike" spc="-1" dirty="0">
              <a:latin typeface="Arial"/>
            </a:endParaRPr>
          </a:p>
        </p:txBody>
      </p:sp>
      <p:pic>
        <p:nvPicPr>
          <p:cNvPr id="117" name="Segnaposto contenuto 5"/>
          <p:cNvPicPr/>
          <p:nvPr/>
        </p:nvPicPr>
        <p:blipFill>
          <a:blip r:embed="rId4" cstate="print"/>
          <a:srcRect l="8061" t="14834" r="16381" b="17202"/>
          <a:stretch/>
        </p:blipFill>
        <p:spPr>
          <a:xfrm>
            <a:off x="8204400" y="3630960"/>
            <a:ext cx="3348000" cy="2232000"/>
          </a:xfrm>
          <a:prstGeom prst="rect">
            <a:avLst/>
          </a:prstGeom>
          <a:ln>
            <a:noFill/>
          </a:ln>
        </p:spPr>
      </p:pic>
      <p:sp>
        <p:nvSpPr>
          <p:cNvPr id="118" name="CustomShape 3"/>
          <p:cNvSpPr/>
          <p:nvPr/>
        </p:nvSpPr>
        <p:spPr>
          <a:xfrm>
            <a:off x="8256600" y="2218680"/>
            <a:ext cx="332100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Attenzione all’orientamento della sonda. Usare sempre lo stesso.</a:t>
            </a:r>
            <a:endParaRPr lang="it-IT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2770200" y="365040"/>
            <a:ext cx="858348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it-IT" sz="4400" strike="noStrike" spc="-1" dirty="0">
                <a:solidFill>
                  <a:srgbClr val="000000"/>
                </a:solidFill>
                <a:latin typeface="Calibri Light"/>
              </a:rPr>
              <a:t>            Ecografia B-mode </a:t>
            </a:r>
            <a:endParaRPr lang="it-IT" sz="440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TextShape 2"/>
          <p:cNvSpPr txBox="1"/>
          <p:nvPr/>
        </p:nvSpPr>
        <p:spPr>
          <a:xfrm>
            <a:off x="282240" y="1690200"/>
            <a:ext cx="10515240" cy="4807469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260" indent="-3429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it-IT" sz="2000" spc="-1" dirty="0" smtClean="0">
                <a:solidFill>
                  <a:srgbClr val="000000"/>
                </a:solidFill>
                <a:latin typeface="Calibri"/>
              </a:rPr>
              <a:t>Per </a:t>
            </a:r>
            <a:r>
              <a:rPr lang="it-IT" sz="2000" spc="-1" dirty="0">
                <a:solidFill>
                  <a:srgbClr val="000000"/>
                </a:solidFill>
                <a:latin typeface="Calibri"/>
              </a:rPr>
              <a:t>lo studio dei vasi cerebro-afferenti </a:t>
            </a:r>
            <a:r>
              <a:rPr lang="it-IT" sz="2000" spc="-1" dirty="0" smtClean="0">
                <a:solidFill>
                  <a:srgbClr val="000000"/>
                </a:solidFill>
                <a:latin typeface="Calibri"/>
              </a:rPr>
              <a:t>viene utilizzata </a:t>
            </a:r>
            <a:r>
              <a:rPr lang="it-IT" sz="2000" spc="-1" dirty="0">
                <a:solidFill>
                  <a:srgbClr val="000000"/>
                </a:solidFill>
                <a:latin typeface="Calibri"/>
              </a:rPr>
              <a:t>una sonda lineare operante a </a:t>
            </a:r>
            <a:r>
              <a:rPr lang="it-IT" sz="2000" u="sng" spc="-1" dirty="0">
                <a:solidFill>
                  <a:srgbClr val="FF0000"/>
                </a:solidFill>
                <a:latin typeface="Calibri"/>
              </a:rPr>
              <a:t>7,5-10 MHZ</a:t>
            </a:r>
            <a:r>
              <a:rPr lang="it-IT" sz="2000" spc="-1" dirty="0" smtClean="0">
                <a:solidFill>
                  <a:srgbClr val="000000"/>
                </a:solidFill>
                <a:latin typeface="Calibri"/>
              </a:rPr>
              <a:t>.</a:t>
            </a:r>
            <a:endParaRPr lang="it-IT" sz="1900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1900" b="0" strike="noStrike" spc="-1" dirty="0" smtClean="0">
                <a:solidFill>
                  <a:srgbClr val="000000"/>
                </a:solidFill>
                <a:latin typeface="Calibri"/>
              </a:rPr>
              <a:t>B </a:t>
            </a:r>
            <a:r>
              <a:rPr lang="it-IT" sz="1900" b="0" strike="noStrike" spc="-1" dirty="0">
                <a:solidFill>
                  <a:srgbClr val="000000"/>
                </a:solidFill>
                <a:latin typeface="Calibri"/>
              </a:rPr>
              <a:t>(</a:t>
            </a:r>
            <a:r>
              <a:rPr lang="it-IT" sz="1900" b="0" strike="noStrike" spc="-1" dirty="0" err="1">
                <a:solidFill>
                  <a:srgbClr val="000000"/>
                </a:solidFill>
                <a:latin typeface="Calibri"/>
              </a:rPr>
              <a:t>brightness</a:t>
            </a:r>
            <a:r>
              <a:rPr lang="it-IT" sz="1900" b="0" strike="noStrike" spc="-1" dirty="0">
                <a:solidFill>
                  <a:srgbClr val="000000"/>
                </a:solidFill>
                <a:latin typeface="Calibri"/>
              </a:rPr>
              <a:t>=luminosità)- mode: scala di grigi secondo </a:t>
            </a:r>
            <a:r>
              <a:rPr lang="it-IT" sz="1900" b="0" strike="noStrike" spc="-1" dirty="0" err="1">
                <a:solidFill>
                  <a:srgbClr val="000000"/>
                </a:solidFill>
                <a:latin typeface="Calibri"/>
              </a:rPr>
              <a:t>ecogenicità</a:t>
            </a:r>
            <a:r>
              <a:rPr lang="it-IT" sz="1900" b="0" strike="noStrike" spc="-1" dirty="0">
                <a:solidFill>
                  <a:srgbClr val="000000"/>
                </a:solidFill>
                <a:latin typeface="Calibri"/>
              </a:rPr>
              <a:t> delle strutture attraversate dagli ultrasuoni</a:t>
            </a:r>
            <a:r>
              <a:rPr lang="it-IT" sz="1900" b="0" strike="noStrike" spc="-1" dirty="0" smtClean="0">
                <a:solidFill>
                  <a:srgbClr val="000000"/>
                </a:solidFill>
                <a:latin typeface="Calibri"/>
              </a:rPr>
              <a:t>..</a:t>
            </a:r>
            <a:endParaRPr lang="it-IT" sz="1900" spc="-1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it-IT" sz="1900" spc="-1" dirty="0" smtClean="0">
                <a:solidFill>
                  <a:srgbClr val="000000"/>
                </a:solidFill>
                <a:latin typeface="Calibri"/>
              </a:rPr>
              <a:t>L’ immagine della sezione </a:t>
            </a:r>
            <a:r>
              <a:rPr lang="it-IT" sz="1900" spc="-1" dirty="0">
                <a:solidFill>
                  <a:srgbClr val="000000"/>
                </a:solidFill>
                <a:latin typeface="Calibri"/>
              </a:rPr>
              <a:t>del </a:t>
            </a:r>
            <a:r>
              <a:rPr lang="it-IT" sz="1900" spc="-1" dirty="0" smtClean="0">
                <a:solidFill>
                  <a:srgbClr val="000000"/>
                </a:solidFill>
                <a:latin typeface="Calibri"/>
              </a:rPr>
              <a:t>corpo viene costruita </a:t>
            </a:r>
            <a:r>
              <a:rPr lang="it-IT" sz="1900" spc="-1" dirty="0">
                <a:solidFill>
                  <a:srgbClr val="000000"/>
                </a:solidFill>
                <a:latin typeface="Calibri"/>
              </a:rPr>
              <a:t>convertendo le onde </a:t>
            </a:r>
            <a:r>
              <a:rPr lang="it-IT" sz="1900" spc="-1" dirty="0" smtClean="0">
                <a:solidFill>
                  <a:srgbClr val="000000"/>
                </a:solidFill>
                <a:latin typeface="Calibri"/>
              </a:rPr>
              <a:t>riflesse degli ultrasuoni.</a:t>
            </a: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it-IT" sz="1900" spc="-1" dirty="0" smtClean="0">
                <a:solidFill>
                  <a:srgbClr val="000000"/>
                </a:solidFill>
                <a:latin typeface="Calibri"/>
              </a:rPr>
              <a:t>I </a:t>
            </a:r>
            <a:r>
              <a:rPr lang="it-IT" sz="1900" spc="-1" dirty="0">
                <a:solidFill>
                  <a:srgbClr val="000000"/>
                </a:solidFill>
                <a:latin typeface="Calibri"/>
              </a:rPr>
              <a:t>punti bianchi stanno a significare la presenza di un' immagine chiamata </a:t>
            </a:r>
            <a:r>
              <a:rPr lang="it-IT" sz="1900" spc="-1" dirty="0" err="1">
                <a:solidFill>
                  <a:srgbClr val="000000"/>
                </a:solidFill>
                <a:latin typeface="Calibri"/>
              </a:rPr>
              <a:t>iperecogena</a:t>
            </a:r>
            <a:r>
              <a:rPr lang="it-IT" sz="19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sz="1900" spc="-1" dirty="0" smtClean="0">
                <a:solidFill>
                  <a:srgbClr val="000000"/>
                </a:solidFill>
                <a:latin typeface="Calibri"/>
              </a:rPr>
              <a:t>(es :  parete del vaso, ateroma.. ), </a:t>
            </a:r>
            <a:r>
              <a:rPr lang="it-IT" sz="1900" spc="-1" dirty="0">
                <a:solidFill>
                  <a:srgbClr val="000000"/>
                </a:solidFill>
                <a:latin typeface="Calibri"/>
              </a:rPr>
              <a:t>mentre i  punti neri di un' immagine </a:t>
            </a:r>
            <a:r>
              <a:rPr lang="it-IT" sz="1900" spc="-1" dirty="0" err="1" smtClean="0">
                <a:solidFill>
                  <a:srgbClr val="000000"/>
                </a:solidFill>
                <a:latin typeface="Calibri"/>
              </a:rPr>
              <a:t>ipo-anaecogena</a:t>
            </a:r>
            <a:r>
              <a:rPr lang="it-IT" sz="1900" spc="-1" dirty="0" smtClean="0">
                <a:solidFill>
                  <a:srgbClr val="000000"/>
                </a:solidFill>
                <a:latin typeface="Calibri"/>
              </a:rPr>
              <a:t> (es: il sangue, liquidi, ateroma…).</a:t>
            </a:r>
            <a:endParaRPr lang="it-IT" sz="1900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it-IT" sz="1900" spc="-1" dirty="0" smtClean="0">
                <a:solidFill>
                  <a:srgbClr val="000000"/>
                </a:solidFill>
                <a:latin typeface="Calibri"/>
              </a:rPr>
              <a:t>Con </a:t>
            </a:r>
            <a:r>
              <a:rPr lang="it-IT" sz="1900" spc="-1" dirty="0">
                <a:solidFill>
                  <a:srgbClr val="000000"/>
                </a:solidFill>
                <a:latin typeface="Calibri"/>
              </a:rPr>
              <a:t>gli ecografi real-time l'immagine viene costantemente ricostruita </a:t>
            </a:r>
            <a:r>
              <a:rPr lang="it-IT" sz="1900" spc="-1" dirty="0" smtClean="0">
                <a:solidFill>
                  <a:srgbClr val="000000"/>
                </a:solidFill>
                <a:latin typeface="Calibri"/>
              </a:rPr>
              <a:t> con una </a:t>
            </a:r>
            <a:r>
              <a:rPr lang="it-IT" sz="1900" spc="-1" dirty="0">
                <a:solidFill>
                  <a:srgbClr val="000000"/>
                </a:solidFill>
                <a:latin typeface="Calibri"/>
              </a:rPr>
              <a:t>rappresentazione continua in tempo reale</a:t>
            </a:r>
            <a:r>
              <a:rPr lang="it-IT" sz="1900" spc="-1" dirty="0" smtClean="0">
                <a:solidFill>
                  <a:srgbClr val="000000"/>
                </a:solidFill>
                <a:latin typeface="Calibri"/>
              </a:rPr>
              <a:t>.</a:t>
            </a:r>
            <a:endParaRPr lang="it-IT" sz="19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lang="it-IT" sz="20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lang="it-IT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it-IT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it-IT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it-IT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1" name="Immagine 3"/>
          <p:cNvPicPr/>
          <p:nvPr/>
        </p:nvPicPr>
        <p:blipFill>
          <a:blip r:embed="rId2" cstate="print"/>
          <a:stretch/>
        </p:blipFill>
        <p:spPr>
          <a:xfrm>
            <a:off x="282240" y="365040"/>
            <a:ext cx="1703520" cy="1284480"/>
          </a:xfrm>
          <a:prstGeom prst="rect">
            <a:avLst/>
          </a:prstGeom>
          <a:ln>
            <a:noFill/>
          </a:ln>
        </p:spPr>
      </p:pic>
      <p:pic>
        <p:nvPicPr>
          <p:cNvPr id="122" name="Immagine 4"/>
          <p:cNvPicPr/>
          <p:nvPr/>
        </p:nvPicPr>
        <p:blipFill>
          <a:blip r:embed="rId3" cstate="print"/>
          <a:srcRect l="14265" t="40470" r="35255" b="16704"/>
          <a:stretch/>
        </p:blipFill>
        <p:spPr>
          <a:xfrm>
            <a:off x="6632620" y="4533363"/>
            <a:ext cx="4721060" cy="2099257"/>
          </a:xfrm>
          <a:prstGeom prst="rect">
            <a:avLst/>
          </a:prstGeom>
          <a:ln>
            <a:noFill/>
          </a:ln>
        </p:spPr>
      </p:pic>
      <p:sp>
        <p:nvSpPr>
          <p:cNvPr id="123" name="CustomShape 3"/>
          <p:cNvSpPr/>
          <p:nvPr/>
        </p:nvSpPr>
        <p:spPr>
          <a:xfrm>
            <a:off x="1796400" y="389412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" name="Immagine 7"/>
          <p:cNvPicPr/>
          <p:nvPr/>
        </p:nvPicPr>
        <p:blipFill>
          <a:blip r:embed="rId4" cstate="print"/>
          <a:stretch/>
        </p:blipFill>
        <p:spPr>
          <a:xfrm>
            <a:off x="2123768" y="4398241"/>
            <a:ext cx="3594453" cy="23695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2387689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4400" b="1" strike="noStrike" spc="-1">
                <a:solidFill>
                  <a:srgbClr val="000000"/>
                </a:solidFill>
                <a:latin typeface="Calibri Light"/>
              </a:rPr>
              <a:t>Ecografia Duplex</a:t>
            </a:r>
            <a:endParaRPr lang="it-IT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5" name="Immagine 4"/>
          <p:cNvPicPr/>
          <p:nvPr/>
        </p:nvPicPr>
        <p:blipFill>
          <a:blip r:embed="rId3" cstate="print"/>
          <a:stretch/>
        </p:blipFill>
        <p:spPr>
          <a:xfrm>
            <a:off x="387949" y="365040"/>
            <a:ext cx="1703520" cy="1284480"/>
          </a:xfrm>
          <a:prstGeom prst="rect">
            <a:avLst/>
          </a:prstGeom>
          <a:ln>
            <a:noFill/>
          </a:ln>
        </p:spPr>
      </p:pic>
      <p:sp>
        <p:nvSpPr>
          <p:cNvPr id="126" name="TextShape 2"/>
          <p:cNvSpPr txBox="1"/>
          <p:nvPr/>
        </p:nvSpPr>
        <p:spPr>
          <a:xfrm>
            <a:off x="211680" y="2160000"/>
            <a:ext cx="11873880" cy="41871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47500" lnSpcReduction="20000"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it-IT" sz="6300" b="0" strike="noStrike" spc="-1">
                <a:solidFill>
                  <a:srgbClr val="000000"/>
                </a:solidFill>
                <a:latin typeface="Calibri"/>
              </a:rPr>
              <a:t> </a:t>
            </a: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it-IT" sz="2800" b="0" strike="noStrike" spc="-1">
                <a:solidFill>
                  <a:srgbClr val="FF0000"/>
                </a:solidFill>
                <a:latin typeface="Calibri"/>
              </a:rPr>
              <a:t>Unisce le informazioni velocimetriche a quelle morfologiche.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</a:rPr>
              <a:t>Color-duplex sonography utilizza un codice </a:t>
            </a: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</a:rPr>
              <a:t>cromatico che definisce: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</a:rPr>
              <a:t>La direzione: blu flusso in allontanamento</a:t>
            </a: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</a:rPr>
              <a:t>                          rosso flusso in avvicinamento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</a:rPr>
              <a:t>La frequenza  (velocità di flusso), la varianza.</a:t>
            </a: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</a:rPr>
              <a:t>La tonalità dei colori (grado di saturazione) è in rapporto alla velocità, media del flusso ; i colori saturi (rosso scuro, bleu scuro) indicano velocità più basse; la desaturazione del colore (bianco, rosa ed celeste chiaro) indica le velocità più alte.</a:t>
            </a: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</a:rPr>
              <a:t>n.b.:- il mosaico di colori in un vaso rappresenta un flusso di tipo turbolento. </a:t>
            </a: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</a:rPr>
              <a:t>         -il fenomeno dell’aliasing si previene con la regolazione della PRF.</a:t>
            </a: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</a:rPr>
              <a:t>         -fare attenzione all’angolo d’insonazione. </a:t>
            </a: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7" name="Immagine 2"/>
          <p:cNvPicPr/>
          <p:nvPr/>
        </p:nvPicPr>
        <p:blipFill>
          <a:blip r:embed="rId4" cstate="print"/>
          <a:stretch/>
        </p:blipFill>
        <p:spPr>
          <a:xfrm>
            <a:off x="5486400" y="1649880"/>
            <a:ext cx="6235547" cy="3200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2339393" y="324360"/>
            <a:ext cx="86173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it-IT" sz="4400" strike="noStrike" spc="-1" dirty="0" smtClean="0">
                <a:solidFill>
                  <a:srgbClr val="000000"/>
                </a:solidFill>
                <a:latin typeface="Calibri"/>
              </a:rPr>
              <a:t>		</a:t>
            </a:r>
            <a:r>
              <a:rPr lang="it-IT" sz="4400" strike="noStrike" spc="-1" dirty="0" err="1" smtClean="0">
                <a:solidFill>
                  <a:srgbClr val="000000"/>
                </a:solidFill>
                <a:latin typeface="Calibri Light" panose="020F0302020204030204" pitchFamily="34" charset="0"/>
              </a:rPr>
              <a:t>Power</a:t>
            </a:r>
            <a:r>
              <a:rPr lang="it-IT" sz="4400" strike="noStrike" spc="-1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 doppler </a:t>
            </a:r>
            <a:endParaRPr lang="it-IT" sz="4400" strike="noStrike" spc="-1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49" name="TextShape 2"/>
          <p:cNvSpPr txBox="1"/>
          <p:nvPr/>
        </p:nvSpPr>
        <p:spPr>
          <a:xfrm>
            <a:off x="882148" y="1990813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r>
              <a:rPr lang="it-IT" sz="2000" spc="-1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In alternativa si può usare il </a:t>
            </a:r>
            <a:r>
              <a:rPr lang="it-IT" sz="2000" spc="-1" dirty="0" err="1" smtClean="0">
                <a:solidFill>
                  <a:srgbClr val="000000"/>
                </a:solidFill>
                <a:latin typeface="Calibri Light" panose="020F0302020204030204" pitchFamily="34" charset="0"/>
              </a:rPr>
              <a:t>power</a:t>
            </a:r>
            <a:r>
              <a:rPr lang="it-IT" sz="2000" spc="-1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 doppler, la cui ampiezza è determinata dalla densità delle cellule ematiche</a:t>
            </a:r>
            <a:r>
              <a:rPr lang="it-IT" sz="2000" spc="-1" dirty="0">
                <a:solidFill>
                  <a:srgbClr val="000000"/>
                </a:solidFill>
                <a:latin typeface="Calibri Light" panose="020F0302020204030204" pitchFamily="34" charset="0"/>
              </a:rPr>
              <a:t>. Il </a:t>
            </a:r>
            <a:r>
              <a:rPr lang="it-IT" sz="2000" spc="-1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colore rappresenta l’entità del flusso anziché la frequenza del segnale Doppler .</a:t>
            </a:r>
            <a:r>
              <a:rPr lang="it-IT" sz="2000" b="1" i="1" spc="-1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IL segnale è indipendente dall’angolo e dalla direzione del flusso. </a:t>
            </a:r>
            <a:r>
              <a:rPr lang="it-IT" sz="2000" spc="-1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Permette una definizione migliore del segnale marginale rispetto al color.</a:t>
            </a:r>
            <a:endParaRPr lang="it-IT" sz="2000" b="1" i="1" strike="noStrike" spc="-1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50" name="Immagine 8"/>
          <p:cNvPicPr/>
          <p:nvPr/>
        </p:nvPicPr>
        <p:blipFill>
          <a:blip r:embed="rId2" cstate="print"/>
          <a:stretch/>
        </p:blipFill>
        <p:spPr>
          <a:xfrm>
            <a:off x="384120" y="365040"/>
            <a:ext cx="1703520" cy="1284480"/>
          </a:xfrm>
          <a:prstGeom prst="rect">
            <a:avLst/>
          </a:prstGeom>
          <a:ln>
            <a:noFill/>
          </a:ln>
        </p:spPr>
      </p:pic>
      <p:pic>
        <p:nvPicPr>
          <p:cNvPr id="2" name="Immagine 1" descr="1-2a-Ecocolor-Doppler-Vasi-Extracranici-Carotide2017.pdf - Adobe Acrobat Reader D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78" t="25542" r="61341" b="8273"/>
          <a:stretch/>
        </p:blipFill>
        <p:spPr>
          <a:xfrm>
            <a:off x="882148" y="3294043"/>
            <a:ext cx="3469514" cy="3227943"/>
          </a:xfrm>
          <a:prstGeom prst="rect">
            <a:avLst/>
          </a:prstGeom>
        </p:spPr>
      </p:pic>
      <p:pic>
        <p:nvPicPr>
          <p:cNvPr id="3" name="Immagine 2" descr="1-2a-Ecocolor-Doppler-Vasi-Extracranici-Carotide2017.pdf - Adobe Acrobat Reader DC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5" t="30201" r="27416" b="27550"/>
          <a:stretch/>
        </p:blipFill>
        <p:spPr>
          <a:xfrm>
            <a:off x="4947372" y="3294043"/>
            <a:ext cx="6642373" cy="32279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 Light"/>
              </a:rPr>
              <a:t>Velocimetria doppler pulsato PW. </a:t>
            </a:r>
            <a:endParaRPr lang="it-IT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2" name="Immagine 4"/>
          <p:cNvPicPr/>
          <p:nvPr/>
        </p:nvPicPr>
        <p:blipFill>
          <a:blip r:embed="rId3" cstate="print"/>
          <a:stretch/>
        </p:blipFill>
        <p:spPr>
          <a:xfrm>
            <a:off x="211680" y="365040"/>
            <a:ext cx="1703520" cy="1284480"/>
          </a:xfrm>
          <a:prstGeom prst="rect">
            <a:avLst/>
          </a:prstGeom>
          <a:ln>
            <a:noFill/>
          </a:ln>
        </p:spPr>
      </p:pic>
      <p:sp>
        <p:nvSpPr>
          <p:cNvPr id="153" name="TextShape 2"/>
          <p:cNvSpPr txBox="1"/>
          <p:nvPr/>
        </p:nvSpPr>
        <p:spPr>
          <a:xfrm>
            <a:off x="1009080" y="198684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endParaRPr lang="it-IT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it-IT" sz="2800" b="0" strike="noStrike" spc="-1" dirty="0">
                <a:solidFill>
                  <a:srgbClr val="000000"/>
                </a:solidFill>
                <a:latin typeface="Calibri"/>
              </a:rPr>
              <a:t>Tramite la flussimetria ad onda pulsata a finestra multipla otteniamo </a:t>
            </a:r>
            <a:r>
              <a:rPr lang="it-IT" sz="28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it-IT" sz="2800" b="0" strike="noStrike" spc="-1" dirty="0">
                <a:solidFill>
                  <a:srgbClr val="000000"/>
                </a:solidFill>
                <a:latin typeface="Calibri"/>
              </a:rPr>
              <a:t>il profilo della velocità di scorrimento del sangue nel punto </a:t>
            </a:r>
            <a:r>
              <a:rPr lang="it-IT" sz="2800" b="0" strike="noStrike" spc="-1" dirty="0" smtClean="0">
                <a:solidFill>
                  <a:srgbClr val="000000"/>
                </a:solidFill>
                <a:latin typeface="Calibri"/>
              </a:rPr>
              <a:t>esplorato.</a:t>
            </a: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it-IT" sz="2800" b="0" strike="noStrike" spc="-1" dirty="0" smtClean="0">
                <a:solidFill>
                  <a:srgbClr val="000000"/>
                </a:solidFill>
                <a:latin typeface="Calibri"/>
              </a:rPr>
              <a:t>Una </a:t>
            </a:r>
            <a:r>
              <a:rPr lang="it-IT" sz="2800" b="0" strike="noStrike" spc="-1" dirty="0">
                <a:solidFill>
                  <a:srgbClr val="000000"/>
                </a:solidFill>
                <a:latin typeface="Calibri"/>
              </a:rPr>
              <a:t>volta individuata la zona del vaso di </a:t>
            </a:r>
            <a:r>
              <a:rPr lang="it-IT" sz="2800" b="0" strike="noStrike" spc="-1" dirty="0" smtClean="0">
                <a:solidFill>
                  <a:srgbClr val="000000"/>
                </a:solidFill>
                <a:latin typeface="Calibri"/>
              </a:rPr>
              <a:t>interesse per una valutazione </a:t>
            </a:r>
            <a:r>
              <a:rPr lang="it-IT" sz="2800" b="0" strike="noStrike" spc="-1" dirty="0" err="1" smtClean="0">
                <a:solidFill>
                  <a:srgbClr val="000000"/>
                </a:solidFill>
                <a:latin typeface="Calibri"/>
              </a:rPr>
              <a:t>velocimetrica</a:t>
            </a:r>
            <a:r>
              <a:rPr lang="it-IT" sz="2800" b="0" strike="noStrike" spc="-1" dirty="0" smtClean="0">
                <a:solidFill>
                  <a:srgbClr val="000000"/>
                </a:solidFill>
                <a:latin typeface="Calibri"/>
              </a:rPr>
              <a:t> corretta l’operatore deve utilizzare un angolo d’incidenza </a:t>
            </a:r>
            <a:r>
              <a:rPr lang="it-IT" sz="2800" b="0" u="sng" strike="noStrike" spc="-1" dirty="0" smtClean="0">
                <a:solidFill>
                  <a:srgbClr val="000000"/>
                </a:solidFill>
                <a:latin typeface="Calibri"/>
              </a:rPr>
              <a:t>compreso </a:t>
            </a:r>
            <a:r>
              <a:rPr lang="it-IT" sz="2800" b="0" u="sng" strike="noStrike" spc="-1" dirty="0">
                <a:solidFill>
                  <a:srgbClr val="000000"/>
                </a:solidFill>
                <a:latin typeface="Calibri"/>
              </a:rPr>
              <a:t>tra </a:t>
            </a:r>
            <a:r>
              <a:rPr lang="it-IT" sz="2800" b="0" u="sng" strike="noStrike" spc="-1" dirty="0" smtClean="0">
                <a:solidFill>
                  <a:srgbClr val="000000"/>
                </a:solidFill>
                <a:latin typeface="Calibri"/>
              </a:rPr>
              <a:t>40-60</a:t>
            </a:r>
            <a:r>
              <a:rPr lang="it-IT" sz="2800" u="sng" spc="-1" dirty="0">
                <a:solidFill>
                  <a:srgbClr val="000000"/>
                </a:solidFill>
                <a:latin typeface="Calibri"/>
              </a:rPr>
              <a:t>°</a:t>
            </a:r>
            <a:r>
              <a:rPr lang="it-IT" sz="2800" b="0" u="sng" strike="noStrike" spc="-1" dirty="0" smtClean="0">
                <a:solidFill>
                  <a:srgbClr val="000000"/>
                </a:solidFill>
                <a:latin typeface="Calibri"/>
              </a:rPr>
              <a:t>, </a:t>
            </a:r>
            <a:r>
              <a:rPr lang="it-IT" sz="2800" b="0" strike="noStrike" spc="-1" dirty="0" smtClean="0">
                <a:solidFill>
                  <a:srgbClr val="000000"/>
                </a:solidFill>
                <a:latin typeface="Calibri"/>
              </a:rPr>
              <a:t>per evitare misurazioni errate. </a:t>
            </a:r>
            <a:endParaRPr lang="it-IT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 txBox="1"/>
          <p:nvPr/>
        </p:nvSpPr>
        <p:spPr>
          <a:xfrm>
            <a:off x="2088000" y="365040"/>
            <a:ext cx="92653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 Light"/>
              </a:rPr>
              <a:t>		Angolo doppler PW</a:t>
            </a:r>
            <a:endParaRPr lang="it-IT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2" name="Immagine 9"/>
          <p:cNvPicPr/>
          <p:nvPr/>
        </p:nvPicPr>
        <p:blipFill>
          <a:blip r:embed="rId2" cstate="print"/>
          <a:stretch/>
        </p:blipFill>
        <p:spPr>
          <a:xfrm>
            <a:off x="194760" y="256680"/>
            <a:ext cx="1644840" cy="1219320"/>
          </a:xfrm>
          <a:prstGeom prst="rect">
            <a:avLst/>
          </a:prstGeom>
          <a:ln>
            <a:noFill/>
          </a:ln>
        </p:spPr>
      </p:pic>
      <p:pic>
        <p:nvPicPr>
          <p:cNvPr id="163" name="Immagine 2"/>
          <p:cNvPicPr/>
          <p:nvPr/>
        </p:nvPicPr>
        <p:blipFill>
          <a:blip r:embed="rId3" cstate="print"/>
          <a:stretch/>
        </p:blipFill>
        <p:spPr>
          <a:xfrm>
            <a:off x="6784200" y="1909080"/>
            <a:ext cx="3980160" cy="2385720"/>
          </a:xfrm>
          <a:prstGeom prst="rect">
            <a:avLst/>
          </a:prstGeom>
          <a:ln>
            <a:noFill/>
          </a:ln>
        </p:spPr>
      </p:pic>
      <p:pic>
        <p:nvPicPr>
          <p:cNvPr id="164" name="Immagine 5"/>
          <p:cNvPicPr/>
          <p:nvPr/>
        </p:nvPicPr>
        <p:blipFill>
          <a:blip r:embed="rId4" cstate="print"/>
          <a:stretch/>
        </p:blipFill>
        <p:spPr>
          <a:xfrm>
            <a:off x="1067039" y="1909080"/>
            <a:ext cx="4000321" cy="2358360"/>
          </a:xfrm>
          <a:prstGeom prst="rect">
            <a:avLst/>
          </a:prstGeom>
          <a:ln>
            <a:noFill/>
          </a:ln>
        </p:spPr>
      </p:pic>
      <p:pic>
        <p:nvPicPr>
          <p:cNvPr id="165" name="Segnaposto contenuto 3"/>
          <p:cNvPicPr/>
          <p:nvPr/>
        </p:nvPicPr>
        <p:blipFill>
          <a:blip r:embed="rId5" cstate="print"/>
          <a:stretch/>
        </p:blipFill>
        <p:spPr>
          <a:xfrm>
            <a:off x="6784200" y="4409280"/>
            <a:ext cx="3980160" cy="2271960"/>
          </a:xfrm>
          <a:prstGeom prst="rect">
            <a:avLst/>
          </a:prstGeom>
          <a:ln>
            <a:noFill/>
          </a:ln>
        </p:spPr>
      </p:pic>
      <p:pic>
        <p:nvPicPr>
          <p:cNvPr id="166" name="Immagine 11"/>
          <p:cNvPicPr/>
          <p:nvPr/>
        </p:nvPicPr>
        <p:blipFill>
          <a:blip r:embed="rId6" cstate="print"/>
          <a:stretch/>
        </p:blipFill>
        <p:spPr>
          <a:xfrm>
            <a:off x="1046520" y="4409280"/>
            <a:ext cx="4020840" cy="2244600"/>
          </a:xfrm>
          <a:prstGeom prst="rect">
            <a:avLst/>
          </a:prstGeom>
          <a:ln>
            <a:noFill/>
          </a:ln>
        </p:spPr>
      </p:pic>
      <p:sp>
        <p:nvSpPr>
          <p:cNvPr id="167" name="CustomShape 2"/>
          <p:cNvSpPr/>
          <p:nvPr/>
        </p:nvSpPr>
        <p:spPr>
          <a:xfrm>
            <a:off x="1242720" y="4609440"/>
            <a:ext cx="497160" cy="51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8" name="CustomShape 3"/>
          <p:cNvSpPr/>
          <p:nvPr/>
        </p:nvSpPr>
        <p:spPr>
          <a:xfrm>
            <a:off x="1252800" y="2186280"/>
            <a:ext cx="477000" cy="502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9" name="CustomShape 4"/>
          <p:cNvSpPr/>
          <p:nvPr/>
        </p:nvSpPr>
        <p:spPr>
          <a:xfrm>
            <a:off x="6936840" y="2186280"/>
            <a:ext cx="515880" cy="51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0" name="CustomShape 5"/>
          <p:cNvSpPr/>
          <p:nvPr/>
        </p:nvSpPr>
        <p:spPr>
          <a:xfrm>
            <a:off x="6936840" y="4618800"/>
            <a:ext cx="497160" cy="496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1" name="CustomShape 6"/>
          <p:cNvSpPr/>
          <p:nvPr/>
        </p:nvSpPr>
        <p:spPr>
          <a:xfrm>
            <a:off x="2451600" y="272520"/>
            <a:ext cx="914040" cy="9140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2" name="CustomShape 7"/>
          <p:cNvSpPr/>
          <p:nvPr/>
        </p:nvSpPr>
        <p:spPr>
          <a:xfrm>
            <a:off x="4109040" y="2760840"/>
            <a:ext cx="649800" cy="363240"/>
          </a:xfrm>
          <a:prstGeom prst="ellipse">
            <a:avLst/>
          </a:prstGeom>
          <a:noFill/>
          <a:ln w="1908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3" name="CustomShape 8"/>
          <p:cNvSpPr/>
          <p:nvPr/>
        </p:nvSpPr>
        <p:spPr>
          <a:xfrm>
            <a:off x="4103640" y="5277240"/>
            <a:ext cx="649800" cy="347040"/>
          </a:xfrm>
          <a:prstGeom prst="ellipse">
            <a:avLst/>
          </a:prstGeom>
          <a:noFill/>
          <a:ln w="1908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4" name="CustomShape 9"/>
          <p:cNvSpPr/>
          <p:nvPr/>
        </p:nvSpPr>
        <p:spPr>
          <a:xfrm>
            <a:off x="9790200" y="2868840"/>
            <a:ext cx="649800" cy="363240"/>
          </a:xfrm>
          <a:prstGeom prst="ellipse">
            <a:avLst/>
          </a:prstGeom>
          <a:noFill/>
          <a:ln w="1908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5" name="CustomShape 10"/>
          <p:cNvSpPr/>
          <p:nvPr/>
        </p:nvSpPr>
        <p:spPr>
          <a:xfrm>
            <a:off x="9790200" y="5277240"/>
            <a:ext cx="649800" cy="363240"/>
          </a:xfrm>
          <a:prstGeom prst="ellipse">
            <a:avLst/>
          </a:prstGeom>
          <a:noFill/>
          <a:ln w="1908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4597</TotalTime>
  <Words>1080</Words>
  <Application>Microsoft Office PowerPoint</Application>
  <PresentationFormat>Personalizzato</PresentationFormat>
  <Paragraphs>146</Paragraphs>
  <Slides>34</Slides>
  <Notes>3</Notes>
  <HiddenSlides>0</HiddenSlides>
  <MMClips>2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34</vt:i4>
      </vt:variant>
    </vt:vector>
  </HeadingPairs>
  <TitlesOfParts>
    <vt:vector size="36" baseType="lpstr">
      <vt:lpstr>Office Theme</vt:lpstr>
      <vt:lpstr>Office Theme</vt:lpstr>
      <vt:lpstr>Diapositiva 1</vt:lpstr>
      <vt:lpstr>Tecnico di neurofisiopatologia 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 Studio arterie vertebrali</vt:lpstr>
      <vt:lpstr>Arterie vertebrali: tratto intertrasversario V2</vt:lpstr>
      <vt:lpstr>  Tratto pretrasversario V1</vt:lpstr>
      <vt:lpstr>    Origine V0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Reneuro6</dc:creator>
  <dc:description/>
  <cp:lastModifiedBy>Utente Windows</cp:lastModifiedBy>
  <cp:revision>271</cp:revision>
  <dcterms:created xsi:type="dcterms:W3CDTF">2018-08-09T17:24:48Z</dcterms:created>
  <dcterms:modified xsi:type="dcterms:W3CDTF">2019-10-19T06:31:21Z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35</vt:i4>
  </property>
</Properties>
</file>