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310" r:id="rId3"/>
    <p:sldId id="257" r:id="rId4"/>
    <p:sldId id="258" r:id="rId5"/>
    <p:sldId id="305" r:id="rId6"/>
    <p:sldId id="295" r:id="rId7"/>
    <p:sldId id="306" r:id="rId8"/>
    <p:sldId id="303" r:id="rId9"/>
    <p:sldId id="259" r:id="rId10"/>
    <p:sldId id="261" r:id="rId11"/>
    <p:sldId id="263" r:id="rId12"/>
    <p:sldId id="307" r:id="rId13"/>
    <p:sldId id="304" r:id="rId14"/>
    <p:sldId id="276" r:id="rId15"/>
    <p:sldId id="289" r:id="rId16"/>
    <p:sldId id="290" r:id="rId17"/>
    <p:sldId id="260" r:id="rId18"/>
    <p:sldId id="287" r:id="rId19"/>
    <p:sldId id="299" r:id="rId20"/>
    <p:sldId id="286" r:id="rId21"/>
    <p:sldId id="288" r:id="rId22"/>
    <p:sldId id="308" r:id="rId23"/>
    <p:sldId id="274" r:id="rId24"/>
    <p:sldId id="283" r:id="rId25"/>
    <p:sldId id="292" r:id="rId26"/>
    <p:sldId id="282" r:id="rId27"/>
    <p:sldId id="302" r:id="rId28"/>
    <p:sldId id="293" r:id="rId29"/>
    <p:sldId id="298" r:id="rId30"/>
    <p:sldId id="301" r:id="rId31"/>
    <p:sldId id="264" r:id="rId32"/>
    <p:sldId id="311" r:id="rId33"/>
    <p:sldId id="309" r:id="rId34"/>
    <p:sldId id="284" r:id="rId35"/>
    <p:sldId id="285" r:id="rId36"/>
    <p:sldId id="265" r:id="rId37"/>
    <p:sldId id="266" r:id="rId38"/>
    <p:sldId id="267" r:id="rId39"/>
    <p:sldId id="275" r:id="rId40"/>
    <p:sldId id="278" r:id="rId41"/>
    <p:sldId id="312" r:id="rId42"/>
    <p:sldId id="279" r:id="rId43"/>
    <p:sldId id="269" r:id="rId44"/>
    <p:sldId id="313" r:id="rId45"/>
    <p:sldId id="314" r:id="rId46"/>
    <p:sldId id="272" r:id="rId47"/>
    <p:sldId id="291" r:id="rId48"/>
    <p:sldId id="277" r:id="rId49"/>
    <p:sldId id="281" r:id="rId50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2714" autoAdjust="0"/>
  </p:normalViewPr>
  <p:slideViewPr>
    <p:cSldViewPr>
      <p:cViewPr varScale="1">
        <p:scale>
          <a:sx n="105" d="100"/>
          <a:sy n="105" d="100"/>
        </p:scale>
        <p:origin x="140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BA18D-5C18-4BCF-B028-E684B1E20627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C8717-25ED-4D59-AD14-D79F61AEB37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C8717-25ED-4D59-AD14-D79F61AEB377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C8717-25ED-4D59-AD14-D79F61AEB377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0" strike="noStrike" spc="-1" dirty="0">
                <a:latin typeface="Garamond" pitchFamily="18" charset="0"/>
              </a:rPr>
              <a:t>è raccomandata nella stenosi sintomatica uguale o maggiore del 70% (equivalente a metodo NASCET) se il rischio </a:t>
            </a:r>
            <a:r>
              <a:rPr lang="it-IT" sz="1200" b="0" strike="noStrike" spc="-1" dirty="0" err="1">
                <a:latin typeface="Garamond" pitchFamily="18" charset="0"/>
              </a:rPr>
              <a:t>perioperatorio</a:t>
            </a:r>
            <a:r>
              <a:rPr lang="it-IT" sz="1200" b="0" strike="noStrike" spc="-1" dirty="0">
                <a:latin typeface="Garamond" pitchFamily="18" charset="0"/>
              </a:rPr>
              <a:t> (fino a 1 mese dall’intervento) di morte e ogni tipo di ictus è inferiore a 6%.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C8717-25ED-4D59-AD14-D79F61AEB377}" type="slidenum">
              <a:rPr lang="it-IT" smtClean="0"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ACAS 1: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—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follow-up of 2.7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4657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patient-years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gate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5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ipsilateral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perioperative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5.1%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11.0%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(aggregate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53% [95%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22% to 72%]). </a:t>
            </a:r>
            <a:endParaRPr lang="it-IT" dirty="0">
              <a:effectLst/>
            </a:endParaRPr>
          </a:p>
          <a:p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—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asymptomatic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carotid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stenosis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60% 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di-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candidates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re-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duced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5-year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ipsilateral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carotid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endarterectomy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3%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periop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morbidity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aggressive management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modifiable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>
              <a:effectLst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C8717-25ED-4D59-AD14-D79F61AEB377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10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C8717-25ED-4D59-AD14-D79F61AEB377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46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C8717-25ED-4D59-AD14-D79F61AEB377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76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C8717-25ED-4D59-AD14-D79F61AEB377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09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j1uPujZXlAhXQKFAKHXJgB8cQjRx6BAgBEAQ&amp;url=http%3A%2F%2Fwww.centrosancamillo.it%2F2018%2F03%2F08%2Fcarotidi-placche-ictus-e-interventi-per-curarle%2F&amp;psig=AOvVaw2uQQUC2Yc7U9AWVb1ZI2VF&amp;ust=157091426552593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imgres?imgurl=https%3A%2F%2Fupload.wikimedia.org%2Fwikipedia%2Fcommons%2Fthumb%2Fa%2Fa7%2FGray506_it.svg%2F1200px-Gray506_it.svg.png&amp;imgrefurl=https%3A%2F%2Fit.wikipedia.org%2Fwiki%2FArteria_anonima&amp;docid=a_OU0iDN5ck7JM&amp;tbnid=1fx2jswdXLQy2M%3A&amp;vet=10ahUKEwjiz8nN2qPlAhVD5eAKHQvkB4cQMwhdKAAwAA..i&amp;w=1200&amp;h=1128&amp;client=safari&amp;bih=631&amp;biw=657&amp;q=tronco%20brachiocefalico&amp;ved=0ahUKEwjiz8nN2qPlAhVD5eAKHQvkB4cQMwhdKAAwAA&amp;iact=mrc&amp;uact=8" TargetMode="Externa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it/url?sa=i&amp;rct=j&amp;q=&amp;esrc=s&amp;source=images&amp;cd=&amp;ved=2ahUKEwj1s5CokZXlAhXFbFAKHXkYCNkQjRx6BAgBEAQ&amp;url=http%3A%2F%2Fwww.skincenter.it%2Faterosclerosi-e-arteriopatia-arti-inferiori%2F&amp;psig=AOvVaw3O9E0vkOr0VIkiwPTaUarj&amp;ust=157091519753294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rct=j&amp;q=&amp;esrc=s&amp;source=images&amp;cd=&amp;ved=2ahUKEwjeoOPTg5XlAhVuMewKHRwBD70QjRx6BAgBEAQ&amp;url=http%3A%2F%2Fwww.radiologia-sapienza.it%2FAngio_TC.html&amp;psig=AOvVaw1MByAhYa75MzmqtPj9ZGsx&amp;ust=157091153765584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ved=2ahUKEwjCipODhZXlAhWLI1AKHf00DtUQjRx6BAgBEAQ&amp;url=https%3A%2F%2Fwww.assemblea.emr.it%2Fcittadinanza%2Fimg%2Fattenzione.jpg%2Fimage_view_fullscreen&amp;psig=AOvVaw36RscydFBR0XqapJn6Dfyn&amp;ust=157091190309298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ved=2ahUKEwjy34COhpXlAhXB_qQKHYTeAGwQjRx6BAgBEAQ&amp;url=http%3A%2F%2Fwww.cardiovascular360.it%2Femodinamica%2Fperiferica%2Fcarotidi-e-tronchi-sovra-aortici%2F&amp;psig=AOvVaw2FBsMe0cR_C4i7NtILyTGh&amp;ust=157091219415062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jxJq2iZXlAhUrIMUKHXB9BG0QjRx6BAgBEAQ&amp;url=https%3A%2F%2Fit.123rf.com%2Fphoto_53904843_icona-di-vettore-lente-d-ingrandimento-lo-stile-di-foto-%25C3%25A8-un-icona-di-lente-d-ingrandimento-p.html&amp;psig=AOvVaw3bknV5gWJcc_Wt2-fwhLXg&amp;ust=157091308180088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ved=2ahUKEwikiO-jipXlAhUDwAIHHc9cCnUQjRx6BAgBEAQ&amp;url=https%3A%2F%2Fit.depositphotos.com%2F38351765%2Fstock-video-question-marks.html&amp;psig=AOvVaw0punZrwxzqw7ONyFerJ4dZ&amp;ust=157091331319561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s://www.google.com/url?sa=i&amp;rct=j&amp;q=&amp;esrc=s&amp;source=images&amp;cd=&amp;ved=2ahUKEwiF97mNjJXlAhWSjqQKHdqjBn0QjRx6BAgBEAQ&amp;url=http%3A%2F%2Fwww.giornaledipuglia.com%2F2018%2F03%2Fpasticche-vendute-come-integratori-sono.html&amp;psig=AOvVaw2PB8F3vbdqOzYVJfEqOYob&amp;ust=157091380083211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F97mNjJXlAhWSjqQKHdqjBn0QjRx6BAgBEAQ&amp;url=http%3A%2F%2Fwww.giornaledipuglia.com%2F2018%2F03%2Fpasticche-vendute-come-integratori-sono.html&amp;psig=AOvVaw2PB8F3vbdqOzYVJfEqOYob&amp;ust=15709138008321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m/url?sa=i&amp;rct=j&amp;q=&amp;esrc=s&amp;source=images&amp;cd=&amp;ved=2ahUKEwiF97mNjJXlAhWSjqQKHdqjBn0QjRx6BAgBEAQ&amp;url=http%3A%2F%2Fwww.giornaledipuglia.com%2F2018%2F03%2Fpasticche-vendute-come-integratori-sono.html&amp;psig=AOvVaw2PB8F3vbdqOzYVJfEqOYob&amp;ust=157091380083211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2.jpeg"/><Relationship Id="rId4" Type="http://schemas.openxmlformats.org/officeDocument/2006/relationships/hyperlink" Target="https://www.google.com/url?sa=i&amp;rct=j&amp;q=&amp;esrc=s&amp;source=images&amp;cd=&amp;ved=2ahUKEwiF97mNjJXlAhWSjqQKHdqjBn0QjRx6BAgBEAQ&amp;url=http%3A%2F%2Fwww.giornaledipuglia.com%2F2018%2F03%2Fpasticche-vendute-come-integratori-sono.html&amp;psig=AOvVaw2PB8F3vbdqOzYVJfEqOYob&amp;ust=1570913800832116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ved=2ahUKEwicx7CKjpXlAhWPJ1AKHfX3DOgQjRx6BAgBEAQ&amp;url=https%3A%2F%2Fwww.my-personaltrainer.it%2Fsalute-benessere%2Fcarotide.html&amp;psig=AOvVaw2uQQUC2Yc7U9AWVb1ZI2VF&amp;ust=157091426552593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523880" y="1122480"/>
            <a:ext cx="866880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it-IT" sz="6000" b="1" strike="noStrike" spc="-1" dirty="0">
                <a:solidFill>
                  <a:schemeClr val="accent1">
                    <a:lumMod val="75000"/>
                  </a:schemeClr>
                </a:solidFill>
                <a:latin typeface="Garamond"/>
                <a:ea typeface="American Typewriter"/>
              </a:rPr>
              <a:t>Stenosi carotidea </a:t>
            </a:r>
            <a:r>
              <a:rPr lang="it-IT" sz="6600" b="1" strike="noStrike" spc="-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  <a:ea typeface="American Typewriter"/>
              </a:rPr>
              <a:t>A</a:t>
            </a:r>
            <a:r>
              <a:rPr lang="it-IT" sz="6000" b="1" strike="noStrike" spc="-1" dirty="0">
                <a:solidFill>
                  <a:schemeClr val="accent1">
                    <a:lumMod val="75000"/>
                  </a:schemeClr>
                </a:solidFill>
                <a:latin typeface="Garamond"/>
                <a:ea typeface="American Typewriter"/>
              </a:rPr>
              <a:t>sintomatica</a:t>
            </a:r>
            <a:endParaRPr lang="it-IT" sz="6000" b="1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492F32-4CCE-B446-B7E6-298460F4BD6F}"/>
              </a:ext>
            </a:extLst>
          </p:cNvPr>
          <p:cNvSpPr txBox="1"/>
          <p:nvPr/>
        </p:nvSpPr>
        <p:spPr>
          <a:xfrm>
            <a:off x="2855640" y="472514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Garamond" panose="02020404030301010803" pitchFamily="18" charset="0"/>
              </a:rPr>
              <a:t>21 Ottobre 2019</a:t>
            </a:r>
          </a:p>
          <a:p>
            <a:pPr algn="ctr"/>
            <a:r>
              <a:rPr lang="it-IT" sz="2800" dirty="0">
                <a:latin typeface="Garamond" panose="02020404030301010803" pitchFamily="18" charset="0"/>
              </a:rPr>
              <a:t>Chiara </a:t>
            </a:r>
            <a:r>
              <a:rPr lang="it-IT" sz="2800" dirty="0" err="1">
                <a:latin typeface="Garamond" panose="02020404030301010803" pitchFamily="18" charset="0"/>
              </a:rPr>
              <a:t>Menichetti</a:t>
            </a:r>
            <a:r>
              <a:rPr lang="it-IT" sz="2800" dirty="0">
                <a:latin typeface="Garamond" panose="02020404030301010803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838080" y="376368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47328" y="1793872"/>
            <a:ext cx="7776864" cy="5739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endParaRPr lang="it-IT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Times New Roman;Times New Roman PSMT"/>
              </a:rPr>
              <a:t>Progressiva riduzione del lume con conseguente compromissione del flusso distale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it-IT" sz="2400" b="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Times New Roman;Times New Roman PSMT"/>
              </a:rPr>
              <a:t>Propagazione del trombo fino ad occlusione di origine di rami che si dipartono dal vaso trombotico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it-IT" sz="2400" b="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Times New Roman;Times New Roman PSMT"/>
              </a:rPr>
              <a:t>Distacco ed </a:t>
            </a:r>
            <a:r>
              <a:rPr lang="it-IT" sz="2400" b="0" strike="noStrike" spc="-1" dirty="0" err="1">
                <a:latin typeface="Garamond" pitchFamily="18" charset="0"/>
                <a:ea typeface="Times New Roman;Times New Roman PSMT"/>
              </a:rPr>
              <a:t>embolizzazione</a:t>
            </a:r>
            <a:r>
              <a:rPr lang="it-IT" sz="2400" b="0" strike="noStrike" spc="-1" dirty="0">
                <a:latin typeface="Garamond" pitchFamily="18" charset="0"/>
                <a:ea typeface="Times New Roman;Times New Roman PSMT"/>
              </a:rPr>
              <a:t> dei frammenti di un trombo localizzato sulla placca (EMBOLI ARTERO-ARTERIOSI che si arrestano nei rami distali dell’arteria colpita)</a:t>
            </a:r>
            <a:endParaRPr lang="it-IT" sz="2400" b="0" strike="noStrike" spc="-1" dirty="0">
              <a:latin typeface="Garamond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F1C42E-081D-0D44-B933-9E8B4E773FB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062752" y="1793872"/>
            <a:ext cx="3942720" cy="4818960"/>
          </a:xfrm>
          <a:prstGeom prst="rect">
            <a:avLst/>
          </a:prstGeom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BB7E167-17CA-2545-A383-00BDB5CB8876}"/>
              </a:ext>
            </a:extLst>
          </p:cNvPr>
          <p:cNvSpPr/>
          <p:nvPr/>
        </p:nvSpPr>
        <p:spPr>
          <a:xfrm>
            <a:off x="3048000" y="2606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3200" b="1" spc="-1" dirty="0">
                <a:solidFill>
                  <a:srgbClr val="FF0000"/>
                </a:solidFill>
                <a:latin typeface="Garamond" pitchFamily="18" charset="0"/>
              </a:rPr>
              <a:t>Meccanismi attraverso i quali le lesioni ATS diventano sintomatiche</a:t>
            </a:r>
            <a:endParaRPr lang="it-IT" sz="3200" spc="-1" dirty="0">
              <a:solidFill>
                <a:srgbClr val="FF0000"/>
              </a:solidFill>
              <a:latin typeface="Garamond" pitchFamily="18" charset="0"/>
            </a:endParaRPr>
          </a:p>
          <a:p>
            <a:pPr lvl="0"/>
            <a:endParaRPr lang="it-IT" sz="3200" spc="-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2"/>
          <p:cNvSpPr/>
          <p:nvPr/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B5015E53-8AC4-834B-B49A-E5E748FE4411}"/>
              </a:ext>
            </a:extLst>
          </p:cNvPr>
          <p:cNvSpPr/>
          <p:nvPr/>
        </p:nvSpPr>
        <p:spPr>
          <a:xfrm>
            <a:off x="1224000" y="116632"/>
            <a:ext cx="9754200" cy="32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it-IT" sz="1800" b="0" strike="noStrike" spc="-1" dirty="0">
              <a:latin typeface="Garamond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5D27E6-72FA-BB40-9EC5-4F708CFB635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23920" y="2101729"/>
            <a:ext cx="3399840" cy="4676040"/>
          </a:xfrm>
          <a:prstGeom prst="rect">
            <a:avLst/>
          </a:prstGeom>
          <a:ln>
            <a:noFill/>
          </a:ln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9795EEC-56E3-E44E-9B4F-2077E6041765}"/>
              </a:ext>
            </a:extLst>
          </p:cNvPr>
          <p:cNvSpPr txBox="1">
            <a:spLocks/>
          </p:cNvSpPr>
          <p:nvPr/>
        </p:nvSpPr>
        <p:spPr>
          <a:xfrm>
            <a:off x="838080" y="-99392"/>
            <a:ext cx="10514520" cy="13244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4800" b="1" kern="0">
                <a:solidFill>
                  <a:srgbClr val="FF0000"/>
                </a:solidFill>
                <a:latin typeface="Gabriola" pitchFamily="82" charset="0"/>
              </a:rPr>
              <a:t>Arterie carotidi interne</a:t>
            </a:r>
            <a:endParaRPr lang="it-IT" sz="4800" b="1" kern="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9" name="Picture 2" descr="Risultati immagini per carotide">
            <a:hlinkClick r:id="rId3"/>
            <a:extLst>
              <a:ext uri="{FF2B5EF4-FFF2-40B4-BE49-F238E27FC236}">
                <a16:creationId xmlns:a16="http://schemas.microsoft.com/office/drawing/2014/main" id="{0705F2A8-1940-9B4A-BE0B-1A248573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83" y="1275865"/>
            <a:ext cx="5074237" cy="42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31B0B8-5C78-7240-950B-272EB78DA057}"/>
              </a:ext>
            </a:extLst>
          </p:cNvPr>
          <p:cNvSpPr txBox="1"/>
          <p:nvPr/>
        </p:nvSpPr>
        <p:spPr>
          <a:xfrm>
            <a:off x="3935760" y="2300679"/>
            <a:ext cx="274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Garamond" panose="02020404030301010803" pitchFamily="18" charset="0"/>
              </a:rPr>
              <a:t>Bersaglio di aterosclerosi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69EA22-8820-BA4D-BE2D-2138556E2F3C}"/>
              </a:ext>
            </a:extLst>
          </p:cNvPr>
          <p:cNvSpPr txBox="1"/>
          <p:nvPr/>
        </p:nvSpPr>
        <p:spPr>
          <a:xfrm>
            <a:off x="4583832" y="5301208"/>
            <a:ext cx="230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Ipoperfusione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embolizzazione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1026" name="Picture 2" descr="Risultati immagini per tronco brachiocefalico">
            <a:hlinkClick r:id="rId5"/>
            <a:extLst>
              <a:ext uri="{FF2B5EF4-FFF2-40B4-BE49-F238E27FC236}">
                <a16:creationId xmlns:a16="http://schemas.microsoft.com/office/drawing/2014/main" id="{FB11CDB4-FB2F-1447-9E5E-8822FDC2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1" y="32270"/>
            <a:ext cx="2159493" cy="20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91AC626-83E8-3B45-9E59-86EB7AE2D87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95400" y="764704"/>
            <a:ext cx="10886160" cy="3976920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solidFill>
                  <a:srgbClr val="FF0000"/>
                </a:solidFill>
                <a:latin typeface="Gabriola" pitchFamily="82" charset="0"/>
              </a:rPr>
              <a:t>Stenosi</a:t>
            </a:r>
            <a:r>
              <a:rPr lang="it-IT" sz="7200" b="1" dirty="0">
                <a:latin typeface="Gabriola" pitchFamily="82" charset="0"/>
              </a:rPr>
              <a:t> </a:t>
            </a:r>
            <a:r>
              <a:rPr lang="it-IT" sz="7200" b="1" dirty="0">
                <a:solidFill>
                  <a:schemeClr val="tx1"/>
                </a:solidFill>
                <a:latin typeface="Gabriola" pitchFamily="82" charset="0"/>
              </a:rPr>
              <a:t>carotidea</a:t>
            </a:r>
            <a:r>
              <a:rPr lang="it-IT" sz="7200" b="1" dirty="0">
                <a:latin typeface="Gabriola" pitchFamily="82" charset="0"/>
              </a:rPr>
              <a:t> Asintomatica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B20EED2-788E-3144-B6E9-86422D8A9AE3}"/>
              </a:ext>
            </a:extLst>
          </p:cNvPr>
          <p:cNvCxnSpPr/>
          <p:nvPr/>
        </p:nvCxnSpPr>
        <p:spPr>
          <a:xfrm flipV="1">
            <a:off x="2855640" y="3140968"/>
            <a:ext cx="0" cy="216024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CF4AAAB-6F27-9241-9E55-9C9B0FA3DC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63352" y="2764448"/>
            <a:ext cx="10972080" cy="3976920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Il termine stenosi indica una </a:t>
            </a: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riduzione del calibro vasale</a:t>
            </a:r>
            <a:r>
              <a:rPr lang="it-IT" sz="3200" dirty="0">
                <a:latin typeface="Garamond" panose="02020404030301010803" pitchFamily="18" charset="0"/>
              </a:rPr>
              <a:t>, e quindi del </a:t>
            </a:r>
            <a:r>
              <a:rPr lang="it-IT" sz="5400" b="1" i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lume </a:t>
            </a:r>
          </a:p>
          <a:p>
            <a:pPr algn="ctr"/>
            <a:r>
              <a:rPr lang="it-IT" sz="3200" dirty="0">
                <a:latin typeface="Garamond" panose="02020404030301010803" pitchFamily="18" charset="0"/>
              </a:rPr>
              <a:t>per effetto del quale il flusso  sanguigno a valle del restringimento risulta diminuito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algn="ctr"/>
            <a:r>
              <a:rPr lang="it-IT" sz="3200" dirty="0">
                <a:latin typeface="Garamond" panose="02020404030301010803" pitchFamily="18" charset="0"/>
              </a:rPr>
              <a:t>Stato di sofferenza degli organi da esso irrorati, carenza di ossigeno e nutrienti convogliati dal sangue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2D7C7BC-524E-E247-B474-A9815E183507}"/>
              </a:ext>
            </a:extLst>
          </p:cNvPr>
          <p:cNvSpPr txBox="1">
            <a:spLocks/>
          </p:cNvSpPr>
          <p:nvPr/>
        </p:nvSpPr>
        <p:spPr>
          <a:xfrm>
            <a:off x="-1968896" y="-70183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7200" b="1" kern="0" dirty="0">
                <a:solidFill>
                  <a:srgbClr val="FF0000"/>
                </a:solidFill>
                <a:latin typeface="Gabriola" pitchFamily="82" charset="0"/>
              </a:rPr>
              <a:t>Stenosi</a:t>
            </a:r>
            <a:endParaRPr lang="it-IT" sz="7200" b="1" kern="0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13314" name="Picture 2" descr="Risultati immagini per stenosi vasale">
            <a:hlinkClick r:id="rId2"/>
            <a:extLst>
              <a:ext uri="{FF2B5EF4-FFF2-40B4-BE49-F238E27FC236}">
                <a16:creationId xmlns:a16="http://schemas.microsoft.com/office/drawing/2014/main" id="{F90B4822-EEFB-F744-9C09-28FF6AEE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40" y="103752"/>
            <a:ext cx="4563368" cy="26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976494" y="-55680"/>
            <a:ext cx="10514520" cy="1324440"/>
          </a:xfrm>
        </p:spPr>
        <p:txBody>
          <a:bodyPr/>
          <a:lstStyle/>
          <a:p>
            <a:pPr algn="ctr"/>
            <a:r>
              <a:rPr lang="it-IT" sz="6600" b="1" dirty="0">
                <a:solidFill>
                  <a:srgbClr val="FF0000"/>
                </a:solidFill>
                <a:latin typeface="Gabriola" pitchFamily="82" charset="0"/>
              </a:rPr>
              <a:t>Stenosi</a:t>
            </a:r>
            <a:endParaRPr lang="it-IT" sz="3200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166646" y="857232"/>
            <a:ext cx="4714908" cy="3119664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Garamond" pitchFamily="18" charset="0"/>
              </a:rPr>
              <a:t>Grado della stenosi: grado di riduzione del lume a livello della lesione stenosante, usualmente espressa in percentuale rispetto al diametro del vaso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857232"/>
            <a:ext cx="5134001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66646" y="4000504"/>
            <a:ext cx="60722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b="1" dirty="0">
                <a:solidFill>
                  <a:srgbClr val="0070C0"/>
                </a:solidFill>
                <a:latin typeface="Garamond" pitchFamily="18" charset="0"/>
              </a:rPr>
              <a:t>METODO NASCET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b="1" dirty="0">
                <a:latin typeface="Garamond" pitchFamily="18" charset="0"/>
              </a:rPr>
              <a:t>due misure al livello della stenosi e a valle, in una sezione longitudinale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b="1" dirty="0">
                <a:latin typeface="Garamond" pitchFamily="18" charset="0"/>
              </a:rPr>
              <a:t>oppure separatamente in due sezioni trasversali al livello della stenosi e a valle</a:t>
            </a:r>
          </a:p>
          <a:p>
            <a:r>
              <a:rPr lang="it-IT" b="1" dirty="0">
                <a:solidFill>
                  <a:srgbClr val="0070C0"/>
                </a:solidFill>
                <a:latin typeface="Garamond" pitchFamily="18" charset="0"/>
              </a:rPr>
              <a:t>METODO ECST 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it-IT" b="1" dirty="0">
                <a:latin typeface="Garamond" pitchFamily="18" charset="0"/>
              </a:rPr>
              <a:t> due misure al livello della stenosi, in una sola sezione longitudinale o trasversale </a:t>
            </a:r>
            <a:endParaRPr lang="it-IT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67E0FC91-7331-D146-B1D9-037F5E358E8A}"/>
              </a:ext>
            </a:extLst>
          </p:cNvPr>
          <p:cNvSpPr/>
          <p:nvPr/>
        </p:nvSpPr>
        <p:spPr>
          <a:xfrm>
            <a:off x="4815680" y="2141495"/>
            <a:ext cx="4176464" cy="2511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0336" y="3604700"/>
            <a:ext cx="2933700" cy="3114675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080" y="44624"/>
            <a:ext cx="10514520" cy="1324440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Garamond" pitchFamily="18" charset="0"/>
              </a:rPr>
              <a:t>Percentuale di stenosi</a:t>
            </a:r>
            <a:br>
              <a:rPr lang="it-IT" sz="2800" dirty="0">
                <a:latin typeface="Garamond" pitchFamily="18" charset="0"/>
              </a:rPr>
            </a:br>
            <a:r>
              <a:rPr lang="it-IT" sz="2800" dirty="0">
                <a:latin typeface="Garamond" pitchFamily="18" charset="0"/>
              </a:rPr>
              <a:t>Metodo NASCET (</a:t>
            </a:r>
            <a:r>
              <a:rPr lang="it-IT" sz="2800" dirty="0" err="1">
                <a:latin typeface="Garamond" pitchFamily="18" charset="0"/>
              </a:rPr>
              <a:t>north</a:t>
            </a:r>
            <a:r>
              <a:rPr lang="it-IT" sz="2800" dirty="0">
                <a:latin typeface="Garamond" pitchFamily="18" charset="0"/>
              </a:rPr>
              <a:t> american </a:t>
            </a:r>
            <a:r>
              <a:rPr lang="it-IT" sz="2800" dirty="0" err="1">
                <a:latin typeface="Garamond" pitchFamily="18" charset="0"/>
              </a:rPr>
              <a:t>symptomatic</a:t>
            </a:r>
            <a:r>
              <a:rPr lang="it-IT" sz="2800" dirty="0">
                <a:latin typeface="Garamond" pitchFamily="18" charset="0"/>
              </a:rPr>
              <a:t> </a:t>
            </a:r>
            <a:r>
              <a:rPr lang="it-IT" sz="2800" dirty="0" err="1">
                <a:latin typeface="Garamond" pitchFamily="18" charset="0"/>
              </a:rPr>
              <a:t>carotid</a:t>
            </a:r>
            <a:r>
              <a:rPr lang="it-IT" sz="2800" dirty="0">
                <a:latin typeface="Garamond" pitchFamily="18" charset="0"/>
              </a:rPr>
              <a:t> </a:t>
            </a:r>
            <a:r>
              <a:rPr lang="it-IT" sz="2800" dirty="0" err="1">
                <a:latin typeface="Garamond" pitchFamily="18" charset="0"/>
              </a:rPr>
              <a:t>surgery</a:t>
            </a:r>
            <a:r>
              <a:rPr lang="it-IT" sz="2800" dirty="0">
                <a:latin typeface="Garamond" pitchFamily="18" charset="0"/>
              </a:rPr>
              <a:t> trial)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5238744" y="1252280"/>
            <a:ext cx="3881592" cy="3976920"/>
          </a:xfrm>
        </p:spPr>
        <p:txBody>
          <a:bodyPr/>
          <a:lstStyle/>
          <a:p>
            <a:endParaRPr lang="it-IT" dirty="0">
              <a:latin typeface="Garamond" pitchFamily="18" charset="0"/>
            </a:endParaRPr>
          </a:p>
          <a:p>
            <a:r>
              <a:rPr lang="it-IT" sz="2800" b="1" i="1" dirty="0">
                <a:solidFill>
                  <a:schemeClr val="bg1"/>
                </a:solidFill>
                <a:latin typeface="Garamond" pitchFamily="18" charset="0"/>
              </a:rPr>
              <a:t>Rapporta il lume residuo con il diametro dell’arteria distale al bulbo</a:t>
            </a:r>
            <a:endParaRPr lang="it-IT" sz="28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795616"/>
            <a:ext cx="4437910" cy="35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7F6DA33D-AA4B-C34D-B4E9-3077576688E6}"/>
              </a:ext>
            </a:extLst>
          </p:cNvPr>
          <p:cNvSpPr/>
          <p:nvPr/>
        </p:nvSpPr>
        <p:spPr>
          <a:xfrm>
            <a:off x="5015880" y="2060848"/>
            <a:ext cx="3960713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080" y="-27384"/>
            <a:ext cx="10514520" cy="1324440"/>
          </a:xfrm>
        </p:spPr>
        <p:txBody>
          <a:bodyPr/>
          <a:lstStyle/>
          <a:p>
            <a:pPr algn="ctr"/>
            <a:br>
              <a:rPr lang="it-IT" dirty="0">
                <a:latin typeface="Garamond" panose="02020404030301010803" pitchFamily="18" charset="0"/>
              </a:rPr>
            </a:br>
            <a:r>
              <a:rPr lang="it-IT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Percentuale di stenosi</a:t>
            </a:r>
            <a:br>
              <a:rPr lang="it-IT" sz="2400" dirty="0">
                <a:latin typeface="Garamond" panose="02020404030301010803" pitchFamily="18" charset="0"/>
              </a:rPr>
            </a:br>
            <a:r>
              <a:rPr lang="it-IT" sz="2400" b="1" dirty="0">
                <a:latin typeface="Garamond" panose="02020404030301010803" pitchFamily="18" charset="0"/>
              </a:rPr>
              <a:t>Metodo ECST  </a:t>
            </a:r>
            <a:r>
              <a:rPr lang="it-IT" sz="2400" dirty="0" err="1">
                <a:latin typeface="Garamond" panose="02020404030301010803" pitchFamily="18" charset="0"/>
              </a:rPr>
              <a:t>european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400" dirty="0" err="1">
                <a:latin typeface="Garamond" panose="02020404030301010803" pitchFamily="18" charset="0"/>
              </a:rPr>
              <a:t>carotid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400" dirty="0" err="1">
                <a:latin typeface="Garamond" panose="02020404030301010803" pitchFamily="18" charset="0"/>
              </a:rPr>
              <a:t>surgery</a:t>
            </a:r>
            <a:r>
              <a:rPr lang="it-IT" sz="2400" dirty="0">
                <a:latin typeface="Garamond" panose="02020404030301010803" pitchFamily="18" charset="0"/>
              </a:rPr>
              <a:t> trial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5159896" y="1052736"/>
            <a:ext cx="3816697" cy="3976920"/>
          </a:xfrm>
        </p:spPr>
        <p:txBody>
          <a:bodyPr/>
          <a:lstStyle/>
          <a:p>
            <a:endParaRPr lang="it-IT" dirty="0">
              <a:latin typeface="Garamond" pitchFamily="18" charset="0"/>
            </a:endParaRPr>
          </a:p>
          <a:p>
            <a:r>
              <a:rPr lang="it-IT" sz="2800" b="1" i="1" dirty="0">
                <a:solidFill>
                  <a:schemeClr val="bg1"/>
                </a:solidFill>
                <a:latin typeface="Garamond" pitchFamily="18" charset="0"/>
              </a:rPr>
              <a:t>Rapporta il lume residuo con il diametro dell’arteria a livello della stenosi</a:t>
            </a:r>
            <a:endParaRPr lang="it-IT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36" y="1844824"/>
            <a:ext cx="47777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357" y="3500437"/>
            <a:ext cx="27908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09480" y="1684328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C45CDE-6DD7-5346-9228-E3DC48C535BA}"/>
              </a:ext>
            </a:extLst>
          </p:cNvPr>
          <p:cNvSpPr txBox="1"/>
          <p:nvPr/>
        </p:nvSpPr>
        <p:spPr>
          <a:xfrm>
            <a:off x="2999656" y="3650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Valutazione della stenosi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E63258-E8D7-5941-8EA4-47FF7BDFE630}"/>
              </a:ext>
            </a:extLst>
          </p:cNvPr>
          <p:cNvSpPr txBox="1"/>
          <p:nvPr/>
        </p:nvSpPr>
        <p:spPr>
          <a:xfrm>
            <a:off x="191344" y="5541039"/>
            <a:ext cx="327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EcocolorDoppler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vasi 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epiaortici</a:t>
            </a:r>
            <a:endParaRPr lang="it-IT" sz="3600" b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6145" name="Picture 1" descr="page7image4296">
            <a:extLst>
              <a:ext uri="{FF2B5EF4-FFF2-40B4-BE49-F238E27FC236}">
                <a16:creationId xmlns:a16="http://schemas.microsoft.com/office/drawing/2014/main" id="{4343EA81-AE33-E040-B953-B629825C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8" y="1313876"/>
            <a:ext cx="2567608" cy="42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4F51AAEA-F821-B74E-BC7B-8862B1204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40615"/>
              </p:ext>
            </p:extLst>
          </p:nvPr>
        </p:nvGraphicFramePr>
        <p:xfrm>
          <a:off x="7968208" y="1700808"/>
          <a:ext cx="3312368" cy="2019855"/>
        </p:xfrm>
        <a:graphic>
          <a:graphicData uri="http://schemas.openxmlformats.org/drawingml/2006/table">
            <a:tbl>
              <a:tblPr/>
              <a:tblGrid>
                <a:gridCol w="1419586">
                  <a:extLst>
                    <a:ext uri="{9D8B030D-6E8A-4147-A177-3AD203B41FA5}">
                      <a16:colId xmlns:a16="http://schemas.microsoft.com/office/drawing/2014/main" val="2370428084"/>
                    </a:ext>
                  </a:extLst>
                </a:gridCol>
                <a:gridCol w="1892782">
                  <a:extLst>
                    <a:ext uri="{9D8B030D-6E8A-4147-A177-3AD203B41FA5}">
                      <a16:colId xmlns:a16="http://schemas.microsoft.com/office/drawing/2014/main" val="2524396299"/>
                    </a:ext>
                  </a:extLst>
                </a:gridCol>
              </a:tblGrid>
              <a:tr h="612727">
                <a:tc>
                  <a:txBody>
                    <a:bodyPr/>
                    <a:lstStyle/>
                    <a:p>
                      <a:pPr algn="ctr"/>
                      <a:r>
                        <a:rPr lang="it-IT" sz="1200" b="1">
                          <a:effectLst/>
                          <a:latin typeface="Arial" panose="020B0604020202020204" pitchFamily="34" charset="0"/>
                        </a:rPr>
                        <a:t>PSV ICA (cm/s) </a:t>
                      </a:r>
                      <a:endParaRPr lang="it-IT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effectLst/>
                          <a:latin typeface="Arial" panose="020B0604020202020204" pitchFamily="34" charset="0"/>
                        </a:rPr>
                        <a:t>STENOSI % 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9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75083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  <a:latin typeface="ArialMT"/>
                        </a:rPr>
                        <a:t>&lt; 125 </a:t>
                      </a:r>
                      <a:endParaRPr lang="it-IT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MT"/>
                        </a:rPr>
                        <a:t>&lt; 50 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9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1648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effectLst/>
                          <a:latin typeface="ArialMT"/>
                        </a:rPr>
                        <a:t>≥ 125 </a:t>
                      </a:r>
                      <a:endParaRPr lang="it-IT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MT"/>
                        </a:rPr>
                        <a:t>50-59 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9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415299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MT"/>
                        </a:rPr>
                        <a:t>&gt; 125 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MT"/>
                        </a:rPr>
                        <a:t>60-69 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9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83891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MT"/>
                        </a:rPr>
                        <a:t>≥ 230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MT"/>
                        </a:rPr>
                        <a:t>70-79 </a:t>
                      </a:r>
                      <a:endParaRPr lang="it-IT" dirty="0">
                        <a:effectLst/>
                      </a:endParaRPr>
                    </a:p>
                  </a:txBody>
                  <a:tcPr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9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95353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73E25BBE-7A88-244E-8BD8-F705FDAC7D1F}"/>
              </a:ext>
            </a:extLst>
          </p:cNvPr>
          <p:cNvSpPr/>
          <p:nvPr/>
        </p:nvSpPr>
        <p:spPr>
          <a:xfrm>
            <a:off x="3314302" y="1817016"/>
            <a:ext cx="4192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latin typeface="Garamond" panose="02020404030301010803" pitchFamily="18" charset="0"/>
              </a:rPr>
              <a:t>Sono disponibili, in letteratura, delle tabelle di equivalenza tra grado di stenosi misurato tramite angiografia e grado di stenosi misurato tramite analisi spettrale Doppler. I criteri diagnostici ed i relativi valori soglia </a:t>
            </a:r>
            <a:r>
              <a:rPr lang="it-IT" sz="2400" i="1" dirty="0" err="1">
                <a:latin typeface="Garamond" panose="02020404030301010803" pitchFamily="18" charset="0"/>
              </a:rPr>
              <a:t>velocimetrici</a:t>
            </a:r>
            <a:r>
              <a:rPr lang="it-IT" sz="2400" i="1" dirty="0">
                <a:latin typeface="Garamond" panose="02020404030301010803" pitchFamily="18" charset="0"/>
              </a:rPr>
              <a:t> </a:t>
            </a:r>
            <a:r>
              <a:rPr lang="it-IT" sz="2400" i="1" dirty="0" err="1">
                <a:latin typeface="Garamond" panose="02020404030301010803" pitchFamily="18" charset="0"/>
              </a:rPr>
              <a:t>piu</a:t>
            </a:r>
            <a:r>
              <a:rPr lang="it-IT" sz="2400" i="1" dirty="0">
                <a:latin typeface="Garamond" panose="02020404030301010803" pitchFamily="18" charset="0"/>
              </a:rPr>
              <a:t>̀ accettati e prevalentemente </a:t>
            </a:r>
            <a:r>
              <a:rPr lang="it-IT" sz="2400" i="1" dirty="0" err="1">
                <a:latin typeface="Garamond" panose="02020404030301010803" pitchFamily="18" charset="0"/>
              </a:rPr>
              <a:t>adottatti</a:t>
            </a:r>
            <a:r>
              <a:rPr lang="it-IT" sz="2400" i="1" dirty="0"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EF54B96-A139-CC4C-9A57-34CD365C51F5}"/>
              </a:ext>
            </a:extLst>
          </p:cNvPr>
          <p:cNvSpPr/>
          <p:nvPr/>
        </p:nvSpPr>
        <p:spPr>
          <a:xfrm>
            <a:off x="7506484" y="44716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Reperti </a:t>
            </a:r>
            <a:r>
              <a:rPr lang="it-IT" sz="2400" dirty="0" err="1">
                <a:latin typeface="Garamond" panose="02020404030301010803" pitchFamily="18" charset="0"/>
              </a:rPr>
              <a:t>velocimetrici</a:t>
            </a:r>
            <a:endParaRPr lang="it-IT" sz="2400" dirty="0">
              <a:latin typeface="Garamond" panose="02020404030301010803" pitchFamily="18" charset="0"/>
            </a:endParaRPr>
          </a:p>
          <a:p>
            <a:r>
              <a:rPr lang="it-IT" sz="2400" dirty="0">
                <a:latin typeface="Garamond" panose="02020404030301010803" pitchFamily="18" charset="0"/>
              </a:rPr>
              <a:t>Stenosi del 50%: 125 cm/sec</a:t>
            </a:r>
          </a:p>
          <a:p>
            <a:r>
              <a:rPr lang="it-IT" sz="2400" dirty="0">
                <a:latin typeface="Garamond" panose="02020404030301010803" pitchFamily="18" charset="0"/>
              </a:rPr>
              <a:t>Stenosi del 70%: 230 cm/sec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Garamond" pitchFamily="18" charset="0"/>
              </a:rPr>
              <a:t>Diagnosi della stenosi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119336" y="1673652"/>
            <a:ext cx="11415484" cy="4131611"/>
          </a:xfrm>
        </p:spPr>
        <p:txBody>
          <a:bodyPr/>
          <a:lstStyle/>
          <a:p>
            <a:pPr algn="ctr"/>
            <a:r>
              <a:rPr lang="it-IT" sz="3200" dirty="0">
                <a:latin typeface="Garamond" pitchFamily="18" charset="0"/>
              </a:rPr>
              <a:t>La valutazione della stenosi carotidea richiede l’esecuzione di un esame radiologico di secondo livello (</a:t>
            </a:r>
            <a:r>
              <a:rPr lang="it-IT" sz="3200" b="1" i="1" dirty="0" err="1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angio</a:t>
            </a: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-TC e/o </a:t>
            </a:r>
            <a:r>
              <a:rPr lang="it-IT" sz="3200" b="1" i="1" dirty="0" err="1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angio</a:t>
            </a: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-RMN</a:t>
            </a:r>
            <a:r>
              <a:rPr lang="it-IT" sz="3200" dirty="0">
                <a:latin typeface="Garamond" pitchFamily="18" charset="0"/>
              </a:rPr>
              <a:t>) per analizzare le </a:t>
            </a:r>
            <a:r>
              <a:rPr lang="it-IT" sz="3200" i="1" dirty="0">
                <a:latin typeface="Garamond" pitchFamily="18" charset="0"/>
              </a:rPr>
              <a:t>caratteristiche anatomiche</a:t>
            </a:r>
            <a:r>
              <a:rPr lang="it-IT" sz="3200" dirty="0">
                <a:latin typeface="Garamond" pitchFamily="18" charset="0"/>
              </a:rPr>
              <a:t>, in particolare:</a:t>
            </a:r>
          </a:p>
          <a:p>
            <a:pPr algn="ctr"/>
            <a:endParaRPr lang="it-IT" sz="3200" dirty="0">
              <a:latin typeface="Garamond" pitchFamily="18" charset="0"/>
            </a:endParaRP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200" i="1" dirty="0">
                <a:latin typeface="Garamond" pitchFamily="18" charset="0"/>
              </a:rPr>
              <a:t>patologie multifocali dei tronchi sopraortici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200" i="1" dirty="0">
                <a:latin typeface="Garamond" pitchFamily="18" charset="0"/>
              </a:rPr>
              <a:t>studio dell’arco aortico per sospetta patologia </a:t>
            </a:r>
            <a:r>
              <a:rPr lang="it-IT" sz="3200" i="1" dirty="0" err="1">
                <a:latin typeface="Garamond" pitchFamily="18" charset="0"/>
              </a:rPr>
              <a:t>ateroembolica</a:t>
            </a:r>
            <a:r>
              <a:rPr lang="it-IT" sz="3200" i="1" dirty="0">
                <a:latin typeface="Garamond" pitchFamily="18" charset="0"/>
              </a:rPr>
              <a:t> (ulcere penetranti, trombosi parietale)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200" i="1" dirty="0">
                <a:latin typeface="Garamond" pitchFamily="18" charset="0"/>
              </a:rPr>
              <a:t>completamento diagnostico dei vasi intracranici (lesioni tandem)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200" i="1" dirty="0">
                <a:latin typeface="Garamond" pitchFamily="18" charset="0"/>
              </a:rPr>
              <a:t>calcificazioni importanti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5402E597-A657-2A45-9E4C-103D1D2C603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8684" y="944716"/>
            <a:ext cx="1090007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i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L'</a:t>
            </a:r>
            <a:r>
              <a:rPr lang="it-IT" sz="4400" b="1" i="1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angio</a:t>
            </a:r>
            <a:r>
              <a:rPr lang="it-IT" sz="4400" b="1" i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-TC TSA </a:t>
            </a:r>
            <a:r>
              <a:rPr lang="it-IT" sz="2800" dirty="0">
                <a:latin typeface="Garamond" pitchFamily="18" charset="0"/>
              </a:rPr>
              <a:t>ha una elevata sensibilità e specificità per la diagnosi della stenosi carotidea ≥ 70% e dell'occlusione carotidea</a:t>
            </a: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r>
              <a:rPr lang="it-IT" sz="2800" dirty="0">
                <a:latin typeface="Garamond" pitchFamily="18" charset="0"/>
              </a:rPr>
              <a:t>Rispetto all'</a:t>
            </a:r>
            <a:r>
              <a:rPr lang="it-IT" sz="2800" dirty="0" err="1">
                <a:latin typeface="Garamond" pitchFamily="18" charset="0"/>
              </a:rPr>
              <a:t>angio</a:t>
            </a:r>
            <a:r>
              <a:rPr lang="it-IT" sz="2800" dirty="0">
                <a:latin typeface="Garamond" pitchFamily="18" charset="0"/>
              </a:rPr>
              <a:t>-RMN ha lo svantaggio che espone il paziente a radiazioni ionizzanti, ma il vantaggio che l'esame è molto rapido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5818F91-DA40-174E-8ED6-BCF119083F9E}"/>
              </a:ext>
            </a:extLst>
          </p:cNvPr>
          <p:cNvSpPr txBox="1">
            <a:spLocks/>
          </p:cNvSpPr>
          <p:nvPr/>
        </p:nvSpPr>
        <p:spPr>
          <a:xfrm>
            <a:off x="990480" y="44624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000" b="1" kern="0" dirty="0">
                <a:solidFill>
                  <a:srgbClr val="FF0000"/>
                </a:solidFill>
                <a:latin typeface="Garamond" pitchFamily="18" charset="0"/>
              </a:rPr>
              <a:t>Diagnosi della stenosi </a:t>
            </a:r>
          </a:p>
        </p:txBody>
      </p:sp>
      <p:pic>
        <p:nvPicPr>
          <p:cNvPr id="3074" name="Picture 2" descr="Risultati immagini per angio tc carotide">
            <a:hlinkClick r:id="rId2"/>
            <a:extLst>
              <a:ext uri="{FF2B5EF4-FFF2-40B4-BE49-F238E27FC236}">
                <a16:creationId xmlns:a16="http://schemas.microsoft.com/office/drawing/2014/main" id="{84E17BED-AA0F-B347-962A-FF759ED0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20" y="2269156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1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1009E32-DB7C-B74E-9AE4-7ED384D7E34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908464"/>
            <a:ext cx="10972080" cy="3976920"/>
          </a:xfrm>
        </p:spPr>
        <p:txBody>
          <a:bodyPr/>
          <a:lstStyle/>
          <a:p>
            <a:pPr algn="ctr"/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Definizione di stenosi asintomatica delle carotidi</a:t>
            </a:r>
          </a:p>
          <a:p>
            <a:pPr algn="ctr"/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Quale percorso seguire dopo il riscontro di aterosclerosi asintomatica della carotide?</a:t>
            </a:r>
          </a:p>
          <a:p>
            <a:endParaRPr lang="it-IT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2921406B-37CD-D346-8814-0FFF8D428D56}"/>
              </a:ext>
            </a:extLst>
          </p:cNvPr>
          <p:cNvSpPr/>
          <p:nvPr/>
        </p:nvSpPr>
        <p:spPr>
          <a:xfrm>
            <a:off x="1523880" y="1122480"/>
            <a:ext cx="866880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it-IT" sz="6000" b="1" strike="noStrike" spc="-1" dirty="0">
                <a:solidFill>
                  <a:schemeClr val="accent1">
                    <a:lumMod val="75000"/>
                  </a:schemeClr>
                </a:solidFill>
                <a:latin typeface="Garamond"/>
                <a:ea typeface="American Typewriter"/>
              </a:rPr>
              <a:t>Stenosi carotidea </a:t>
            </a:r>
            <a:r>
              <a:rPr lang="it-IT" sz="6600" b="1" strike="noStrike" spc="-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  <a:ea typeface="American Typewriter"/>
              </a:rPr>
              <a:t>A</a:t>
            </a:r>
            <a:r>
              <a:rPr lang="it-IT" sz="6000" b="1" strike="noStrike" spc="-1" dirty="0">
                <a:solidFill>
                  <a:schemeClr val="accent1">
                    <a:lumMod val="75000"/>
                  </a:schemeClr>
                </a:solidFill>
                <a:latin typeface="Garamond"/>
                <a:ea typeface="American Typewriter"/>
              </a:rPr>
              <a:t>sintomatica</a:t>
            </a:r>
            <a:endParaRPr lang="it-IT" sz="6000" b="1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920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767408" y="764704"/>
            <a:ext cx="10945216" cy="2768701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L'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angio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-RMN TSA </a:t>
            </a:r>
            <a:r>
              <a:rPr lang="it-IT" sz="2400" dirty="0">
                <a:latin typeface="Garamond" panose="02020404030301010803" pitchFamily="18" charset="0"/>
              </a:rPr>
              <a:t>ha simile accuratezza diagnostica dell'</a:t>
            </a:r>
            <a:r>
              <a:rPr lang="it-IT" sz="2400" dirty="0" err="1">
                <a:latin typeface="Garamond" panose="02020404030301010803" pitchFamily="18" charset="0"/>
              </a:rPr>
              <a:t>angio</a:t>
            </a:r>
            <a:r>
              <a:rPr lang="it-IT" sz="2400" dirty="0">
                <a:latin typeface="Garamond" panose="02020404030301010803" pitchFamily="18" charset="0"/>
              </a:rPr>
              <a:t>-TC TSA nella diagnosi della stenosi carotidea ≥ 70% e dell'occlusione carotidea</a:t>
            </a:r>
          </a:p>
          <a:p>
            <a:pPr algn="ctr"/>
            <a:r>
              <a:rPr lang="it-IT" sz="2400" dirty="0">
                <a:latin typeface="Garamond" panose="02020404030301010803" pitchFamily="18" charset="0"/>
              </a:rPr>
              <a:t>Tale accuratezza diagnostica si riduce quando la stenosi è tra il 50 e il 69%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9247" y="3356992"/>
            <a:ext cx="113533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Garamond" panose="02020404030301010803" pitchFamily="18" charset="0"/>
              </a:rPr>
              <a:t>Combinazione </a:t>
            </a:r>
            <a:r>
              <a:rPr lang="it-IT" sz="2400" dirty="0" err="1">
                <a:latin typeface="Garamond" panose="02020404030301010803" pitchFamily="18" charset="0"/>
              </a:rPr>
              <a:t>ecocolorDoppler</a:t>
            </a:r>
            <a:r>
              <a:rPr lang="it-IT" sz="2400" dirty="0">
                <a:latin typeface="Garamond" panose="02020404030301010803" pitchFamily="18" charset="0"/>
              </a:rPr>
              <a:t> TSA e </a:t>
            </a:r>
            <a:r>
              <a:rPr lang="it-IT" sz="2400" dirty="0" err="1">
                <a:latin typeface="Garamond" panose="02020404030301010803" pitchFamily="18" charset="0"/>
              </a:rPr>
              <a:t>angio</a:t>
            </a:r>
            <a:r>
              <a:rPr lang="it-IT" sz="2400" dirty="0">
                <a:latin typeface="Garamond" panose="02020404030301010803" pitchFamily="18" charset="0"/>
              </a:rPr>
              <a:t>-RMN TSA </a:t>
            </a:r>
          </a:p>
          <a:p>
            <a:pPr algn="ctr"/>
            <a:endParaRPr lang="it-IT" sz="2400" dirty="0">
              <a:latin typeface="Garamond" panose="02020404030301010803" pitchFamily="18" charset="0"/>
            </a:endParaRPr>
          </a:p>
          <a:p>
            <a:endParaRPr lang="it-IT" sz="2400" dirty="0">
              <a:latin typeface="Garamond" panose="02020404030301010803" pitchFamily="18" charset="0"/>
            </a:endParaRPr>
          </a:p>
          <a:p>
            <a:endParaRPr lang="it-IT" sz="2400" dirty="0">
              <a:latin typeface="Garamond" panose="02020404030301010803" pitchFamily="18" charset="0"/>
            </a:endParaRPr>
          </a:p>
          <a:p>
            <a:endParaRPr lang="it-IT" sz="2400" dirty="0">
              <a:latin typeface="Garamond" panose="02020404030301010803" pitchFamily="18" charset="0"/>
            </a:endParaRPr>
          </a:p>
          <a:p>
            <a:endParaRPr lang="it-IT" sz="2400" dirty="0">
              <a:latin typeface="Garamond" panose="02020404030301010803" pitchFamily="18" charset="0"/>
            </a:endParaRPr>
          </a:p>
          <a:p>
            <a:r>
              <a:rPr lang="it-IT" sz="2400" dirty="0">
                <a:latin typeface="Garamond" panose="02020404030301010803" pitchFamily="18" charset="0"/>
              </a:rPr>
              <a:t>Rispetto all'</a:t>
            </a:r>
            <a:r>
              <a:rPr lang="it-IT" sz="2400" dirty="0" err="1">
                <a:latin typeface="Garamond" panose="02020404030301010803" pitchFamily="18" charset="0"/>
              </a:rPr>
              <a:t>ecocolorDoppler</a:t>
            </a:r>
            <a:r>
              <a:rPr lang="it-IT" sz="2400" dirty="0">
                <a:latin typeface="Garamond" panose="02020404030301010803" pitchFamily="18" charset="0"/>
              </a:rPr>
              <a:t> TSA, l'</a:t>
            </a:r>
            <a:r>
              <a:rPr lang="it-IT" sz="2400" dirty="0" err="1">
                <a:latin typeface="Garamond" panose="02020404030301010803" pitchFamily="18" charset="0"/>
              </a:rPr>
              <a:t>angio</a:t>
            </a:r>
            <a:r>
              <a:rPr lang="it-IT" sz="2400" dirty="0">
                <a:latin typeface="Garamond" panose="02020404030301010803" pitchFamily="18" charset="0"/>
              </a:rPr>
              <a:t>-RMN è meno operatore-dipendente, più dispendiosa, non sempre eseguibile (pz incapace di stare supino, claustrofobico, portatore di pacemaker o altri impianti ferromagnetici)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C4E8118-BB9E-6D46-857C-5F969A7B35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0" y="116632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000" b="1" kern="0" dirty="0">
                <a:solidFill>
                  <a:srgbClr val="FF0000"/>
                </a:solidFill>
                <a:latin typeface="Garamond" pitchFamily="18" charset="0"/>
              </a:rPr>
              <a:t>Diagnosi della stenosi </a:t>
            </a:r>
          </a:p>
        </p:txBody>
      </p:sp>
      <p:pic>
        <p:nvPicPr>
          <p:cNvPr id="4098" name="Picture 2" descr="Risultati immagini per attenzione">
            <a:hlinkClick r:id="rId2"/>
            <a:extLst>
              <a:ext uri="{FF2B5EF4-FFF2-40B4-BE49-F238E27FC236}">
                <a16:creationId xmlns:a16="http://schemas.microsoft.com/office/drawing/2014/main" id="{766EF0BD-EF23-754C-92FC-EE58D91C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7" y="4109746"/>
            <a:ext cx="2405549" cy="134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225048"/>
            <a:ext cx="94083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Garamond" pitchFamily="18" charset="0"/>
              </a:rPr>
              <a:t>Eccezionalmente si dovrà far ricorso </a:t>
            </a:r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all’angiografia: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nel caso di discrepanza fra i dati ultrasonografici e quelli ottenuti con </a:t>
            </a:r>
            <a:r>
              <a:rPr lang="it-IT" sz="2800" dirty="0" err="1">
                <a:latin typeface="Garamond" pitchFamily="18" charset="0"/>
              </a:rPr>
              <a:t>angioTC</a:t>
            </a:r>
            <a:r>
              <a:rPr lang="it-IT" sz="2800" dirty="0">
                <a:latin typeface="Garamond" pitchFamily="18" charset="0"/>
              </a:rPr>
              <a:t>/</a:t>
            </a:r>
            <a:r>
              <a:rPr lang="it-IT" sz="2800" dirty="0" err="1">
                <a:latin typeface="Garamond" pitchFamily="18" charset="0"/>
              </a:rPr>
              <a:t>angio</a:t>
            </a:r>
            <a:r>
              <a:rPr lang="it-IT" sz="2800" dirty="0">
                <a:latin typeface="Garamond" pitchFamily="18" charset="0"/>
              </a:rPr>
              <a:t>-RMN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in caso di presenza di corpi metallici che producano artefatti o che impediscano l’indagine qualora la diagnostica non invasiva non sia stata di sufficiente chiarimento o non correlabile con la clinica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nel sospetto di </a:t>
            </a:r>
            <a:r>
              <a:rPr lang="it-IT" sz="2800" dirty="0" err="1">
                <a:latin typeface="Garamond" pitchFamily="18" charset="0"/>
              </a:rPr>
              <a:t>vasculiti</a:t>
            </a:r>
            <a:r>
              <a:rPr lang="it-IT" sz="2800" dirty="0">
                <a:latin typeface="Garamond" pitchFamily="18" charset="0"/>
              </a:rPr>
              <a:t>, dissezioni, malformazioni e anomalie del circolo cerebrale intracranico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se necessario un approccio di rivascolarizzazione </a:t>
            </a:r>
            <a:r>
              <a:rPr lang="it-IT" sz="2800" dirty="0" err="1">
                <a:latin typeface="Garamond" pitchFamily="18" charset="0"/>
              </a:rPr>
              <a:t>endovascolare</a:t>
            </a:r>
            <a:r>
              <a:rPr lang="it-IT" sz="2800" dirty="0">
                <a:latin typeface="Garamond" pitchFamily="18" charset="0"/>
              </a:rPr>
              <a:t> (es. </a:t>
            </a:r>
            <a:r>
              <a:rPr lang="it-IT" sz="2800" dirty="0" err="1">
                <a:latin typeface="Garamond" pitchFamily="18" charset="0"/>
              </a:rPr>
              <a:t>restenosi</a:t>
            </a:r>
            <a:r>
              <a:rPr lang="it-IT" sz="2800" dirty="0">
                <a:latin typeface="Garamond" pitchFamily="18" charset="0"/>
              </a:rPr>
              <a:t> carotidea </a:t>
            </a:r>
            <a:r>
              <a:rPr lang="it-IT" sz="2800" dirty="0" err="1">
                <a:latin typeface="Garamond" pitchFamily="18" charset="0"/>
              </a:rPr>
              <a:t>post-endoarteriectomia</a:t>
            </a:r>
            <a:r>
              <a:rPr lang="it-IT" sz="2800" dirty="0">
                <a:latin typeface="Garamond" pitchFamily="18" charset="0"/>
              </a:rPr>
              <a:t>, stenosi carotidea in collo </a:t>
            </a:r>
            <a:r>
              <a:rPr lang="it-IT" sz="2800" dirty="0" err="1">
                <a:latin typeface="Garamond" pitchFamily="18" charset="0"/>
              </a:rPr>
              <a:t>radiotrattato</a:t>
            </a:r>
            <a:r>
              <a:rPr lang="it-IT" sz="2800" dirty="0">
                <a:latin typeface="Garamond" pitchFamily="18" charset="0"/>
              </a:rPr>
              <a:t>).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2326710-E647-6F47-B8F5-8E9A61D9E6EA}"/>
              </a:ext>
            </a:extLst>
          </p:cNvPr>
          <p:cNvSpPr txBox="1">
            <a:spLocks/>
          </p:cNvSpPr>
          <p:nvPr/>
        </p:nvSpPr>
        <p:spPr>
          <a:xfrm>
            <a:off x="-1752872" y="-99392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000" b="1" kern="0" dirty="0">
                <a:solidFill>
                  <a:srgbClr val="FF0000"/>
                </a:solidFill>
                <a:latin typeface="Garamond" pitchFamily="18" charset="0"/>
              </a:rPr>
              <a:t>Diagnosi della stenosi </a:t>
            </a:r>
          </a:p>
        </p:txBody>
      </p:sp>
      <p:pic>
        <p:nvPicPr>
          <p:cNvPr id="5122" name="Picture 2" descr="Risultati immagini per angiografia carotide">
            <a:hlinkClick r:id="rId2"/>
            <a:extLst>
              <a:ext uri="{FF2B5EF4-FFF2-40B4-BE49-F238E27FC236}">
                <a16:creationId xmlns:a16="http://schemas.microsoft.com/office/drawing/2014/main" id="{E94F98A5-09CB-2F43-9E2C-6A89E58AC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46284"/>
            <a:ext cx="3211545" cy="22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91AC626-83E8-3B45-9E59-86EB7AE2D87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95400" y="764704"/>
            <a:ext cx="10886160" cy="3976920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solidFill>
                  <a:schemeClr val="tx1"/>
                </a:solidFill>
                <a:latin typeface="Gabriola" pitchFamily="82" charset="0"/>
              </a:rPr>
              <a:t>Stenosi</a:t>
            </a:r>
            <a:r>
              <a:rPr lang="it-IT" sz="7200" b="1" dirty="0">
                <a:latin typeface="Gabriola" pitchFamily="82" charset="0"/>
              </a:rPr>
              <a:t> </a:t>
            </a:r>
            <a:r>
              <a:rPr lang="it-IT" sz="7200" b="1" dirty="0">
                <a:solidFill>
                  <a:schemeClr val="tx1"/>
                </a:solidFill>
                <a:latin typeface="Gabriola" pitchFamily="82" charset="0"/>
              </a:rPr>
              <a:t>carotidea</a:t>
            </a:r>
            <a:r>
              <a:rPr lang="it-IT" sz="7200" b="1" dirty="0">
                <a:latin typeface="Gabriola" pitchFamily="82" charset="0"/>
              </a:rPr>
              <a:t> </a:t>
            </a:r>
            <a:r>
              <a:rPr lang="it-IT" sz="7200" b="1" dirty="0">
                <a:solidFill>
                  <a:srgbClr val="FF0000"/>
                </a:solidFill>
                <a:latin typeface="Gabriola" pitchFamily="82" charset="0"/>
              </a:rPr>
              <a:t>Asintomatica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B20EED2-788E-3144-B6E9-86422D8A9AE3}"/>
              </a:ext>
            </a:extLst>
          </p:cNvPr>
          <p:cNvCxnSpPr/>
          <p:nvPr/>
        </p:nvCxnSpPr>
        <p:spPr>
          <a:xfrm flipV="1">
            <a:off x="8472264" y="3140968"/>
            <a:ext cx="0" cy="216024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Garamond" pitchFamily="18" charset="0"/>
              </a:rPr>
              <a:t>Stenosi carotidea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1309654" y="2357430"/>
            <a:ext cx="8643998" cy="4143404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latin typeface="Garamond" pitchFamily="18" charset="0"/>
              </a:rPr>
              <a:t>Una stenosi carotidea si definisce sintomatica</a:t>
            </a:r>
          </a:p>
          <a:p>
            <a:pPr algn="ctr"/>
            <a:r>
              <a:rPr lang="it-IT" sz="2400" dirty="0">
                <a:latin typeface="Garamond" pitchFamily="18" charset="0"/>
              </a:rPr>
              <a:t>se l’ultimo episodio ischemico cerebrale o retinico congruo si è verificato nei 6 mesi precedenti</a:t>
            </a:r>
          </a:p>
          <a:p>
            <a:pPr algn="ctr"/>
            <a:endParaRPr lang="it-IT" sz="2400" dirty="0">
              <a:latin typeface="Garamond" pitchFamily="18" charset="0"/>
            </a:endParaRPr>
          </a:p>
          <a:p>
            <a:pPr algn="ctr"/>
            <a:r>
              <a:rPr lang="it-IT" sz="2400" dirty="0">
                <a:latin typeface="Garamond" pitchFamily="18" charset="0"/>
              </a:rPr>
              <a:t>Sulla base di recenti revisioni degli stessi studi il gruppo ISO-SPREAD ritiene opportuno ridurre tale intervallo a non più di 3 mesi.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09984" y="178592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Garamond" pitchFamily="18" charset="0"/>
              </a:rPr>
              <a:t>Quando è sintomatica?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6286520"/>
            <a:ext cx="2574952" cy="576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9667900" y="642939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itchFamily="18" charset="0"/>
              </a:rPr>
              <a:t>2016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080" y="-243408"/>
            <a:ext cx="10514520" cy="1324440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Garamond" pitchFamily="18" charset="0"/>
              </a:rPr>
              <a:t>Stenosi carotidea asintomatica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609480" y="980728"/>
            <a:ext cx="10972080" cy="4682000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800" dirty="0">
                <a:latin typeface="Garamond" pitchFamily="18" charset="0"/>
              </a:rPr>
              <a:t>La stenosi carotidea </a:t>
            </a:r>
            <a:r>
              <a:rPr lang="it-IT" sz="4000" b="1" i="1" dirty="0">
                <a:solidFill>
                  <a:srgbClr val="FF0000"/>
                </a:solidFill>
                <a:latin typeface="Gabriola" pitchFamily="82" charset="0"/>
              </a:rPr>
              <a:t>asintomatica</a:t>
            </a:r>
            <a:r>
              <a:rPr lang="it-IT" sz="2800" i="1" dirty="0">
                <a:latin typeface="Garamond" pitchFamily="18" charset="0"/>
              </a:rPr>
              <a:t> </a:t>
            </a:r>
            <a:r>
              <a:rPr lang="it-IT" sz="2800" dirty="0">
                <a:latin typeface="Garamond" pitchFamily="18" charset="0"/>
              </a:rPr>
              <a:t>è un fattore di rischio e non già un fattore eziologico </a:t>
            </a: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r>
              <a:rPr lang="it-IT" sz="2800" dirty="0">
                <a:latin typeface="Garamond" pitchFamily="18" charset="0"/>
              </a:rPr>
              <a:t>“</a:t>
            </a:r>
            <a:r>
              <a:rPr lang="it-IT" sz="2800" i="1" dirty="0">
                <a:latin typeface="Gabriola" pitchFamily="82" charset="0"/>
              </a:rPr>
              <a:t>Fattore di rischio</a:t>
            </a:r>
            <a:r>
              <a:rPr lang="it-IT" sz="2800" dirty="0">
                <a:latin typeface="Garamond" pitchFamily="18" charset="0"/>
              </a:rPr>
              <a:t>” si intende un fattore potenzialmente causale di una malattia, che sulla base dell’evidenza epidemiologica, viene riconosciuta essere associata a una condizione (negativa) ritenuta significativa e quindi considerata da prevenire</a:t>
            </a:r>
          </a:p>
          <a:p>
            <a:pPr algn="ctr"/>
            <a:endParaRPr lang="it-IT" sz="2800" dirty="0">
              <a:latin typeface="Garamond" pitchFamily="18" charset="0"/>
            </a:endParaRPr>
          </a:p>
          <a:p>
            <a:pPr algn="ctr"/>
            <a:r>
              <a:rPr lang="it-IT" sz="2800" dirty="0">
                <a:latin typeface="Garamond" pitchFamily="18" charset="0"/>
              </a:rPr>
              <a:t>L’approccio più adeguato è la prevenzione primaria probabilistica sia in sanità pubblica che individuale ovvero l'approccio al singolo soggetto con alto rischio o "strategia individuale sul rischio elevato"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B3C28084-E520-BF4A-AF2C-B139210DAA82}"/>
              </a:ext>
            </a:extLst>
          </p:cNvPr>
          <p:cNvSpPr/>
          <p:nvPr/>
        </p:nvSpPr>
        <p:spPr>
          <a:xfrm>
            <a:off x="191344" y="2852936"/>
            <a:ext cx="9001000" cy="26642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695400" y="1796186"/>
            <a:ext cx="10886160" cy="4729158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sesso maschile 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fumo 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ipertensione arteriosa non controllata </a:t>
            </a:r>
          </a:p>
          <a:p>
            <a:endParaRPr lang="it-IT" sz="2600" dirty="0">
              <a:latin typeface="Garamond" pitchFamily="18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E90D0C2-98FD-4E46-BCE2-C6F07F94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400" b="1" dirty="0">
                <a:solidFill>
                  <a:srgbClr val="0070C0"/>
                </a:solidFill>
                <a:latin typeface="Gabriola" pitchFamily="82" charset="0"/>
              </a:rPr>
              <a:t>Stratificazione del rischio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52F6A7-F48E-C044-BD89-34986284D1DB}"/>
              </a:ext>
            </a:extLst>
          </p:cNvPr>
          <p:cNvSpPr txBox="1"/>
          <p:nvPr/>
        </p:nvSpPr>
        <p:spPr>
          <a:xfrm>
            <a:off x="695400" y="1689480"/>
            <a:ext cx="1255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aramond" panose="02020404030301010803" pitchFamily="18" charset="0"/>
              </a:rPr>
              <a:t>Nel paziente asintomatico vanno considerate le </a:t>
            </a:r>
            <a:r>
              <a:rPr lang="it-IT" sz="2800" b="1" i="1" dirty="0">
                <a:solidFill>
                  <a:srgbClr val="002060"/>
                </a:solidFill>
                <a:latin typeface="Gabriola" pitchFamily="82" charset="0"/>
              </a:rPr>
              <a:t>caratteristiche cliniche</a:t>
            </a:r>
            <a:r>
              <a:rPr lang="it-IT" sz="2800" dirty="0">
                <a:latin typeface="Garamond" panose="02020404030301010803" pitchFamily="18" charset="0"/>
              </a:rPr>
              <a:t> del paziente: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040"/>
            <a:ext cx="11352600" cy="1324440"/>
          </a:xfrm>
        </p:spPr>
        <p:txBody>
          <a:bodyPr/>
          <a:lstStyle/>
          <a:p>
            <a:pPr algn="ctr"/>
            <a:r>
              <a:rPr lang="it-IT" sz="5400" b="1" dirty="0">
                <a:solidFill>
                  <a:srgbClr val="0070C0"/>
                </a:solidFill>
                <a:latin typeface="Gabriola" pitchFamily="82" charset="0"/>
              </a:rPr>
              <a:t>Stratificazione del rischio</a:t>
            </a:r>
          </a:p>
        </p:txBody>
      </p:sp>
      <p:sp>
        <p:nvSpPr>
          <p:cNvPr id="4" name="Rettangolo 3"/>
          <p:cNvSpPr/>
          <p:nvPr/>
        </p:nvSpPr>
        <p:spPr>
          <a:xfrm>
            <a:off x="263352" y="1689480"/>
            <a:ext cx="10404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Garamond" pitchFamily="18" charset="0"/>
              </a:rPr>
              <a:t>Nel paziente asintomatico, le </a:t>
            </a:r>
            <a:r>
              <a:rPr lang="it-IT" sz="3200" b="1" i="1" dirty="0">
                <a:solidFill>
                  <a:srgbClr val="002060"/>
                </a:solidFill>
                <a:latin typeface="Gabriola" pitchFamily="82" charset="0"/>
              </a:rPr>
              <a:t>condizioni documentate di instabilità </a:t>
            </a:r>
            <a:r>
              <a:rPr lang="it-IT" sz="2800" dirty="0">
                <a:latin typeface="Garamond" pitchFamily="18" charset="0"/>
              </a:rPr>
              <a:t>sono:</a:t>
            </a:r>
          </a:p>
          <a:p>
            <a:pPr algn="ctr"/>
            <a:r>
              <a:rPr lang="it-IT" sz="2800" dirty="0">
                <a:latin typeface="Garamond" pitchFamily="18" charset="0"/>
              </a:rPr>
              <a:t>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stenosi ≥ 70%;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stenosi 60-69% in concomitanza di occlusione carotidea </a:t>
            </a:r>
            <a:r>
              <a:rPr lang="it-IT" sz="2800" dirty="0" err="1">
                <a:latin typeface="Garamond" pitchFamily="18" charset="0"/>
              </a:rPr>
              <a:t>controlaterale</a:t>
            </a:r>
            <a:r>
              <a:rPr lang="it-IT" sz="2800" dirty="0">
                <a:latin typeface="Garamond" pitchFamily="18" charset="0"/>
              </a:rPr>
              <a:t>,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stenosi carotidea </a:t>
            </a:r>
            <a:r>
              <a:rPr lang="it-IT" sz="2800" dirty="0" err="1">
                <a:latin typeface="Garamond" pitchFamily="18" charset="0"/>
              </a:rPr>
              <a:t>controlaterale</a:t>
            </a:r>
            <a:r>
              <a:rPr lang="it-IT" sz="2800" dirty="0">
                <a:latin typeface="Garamond" pitchFamily="18" charset="0"/>
              </a:rPr>
              <a:t> 60-69%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 progressione di categoria (10%) della stenosi entro sei mesi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riscontro di placca </a:t>
            </a:r>
            <a:r>
              <a:rPr lang="it-IT" sz="2800" dirty="0" err="1">
                <a:latin typeface="Garamond" pitchFamily="18" charset="0"/>
              </a:rPr>
              <a:t>ipoecogena</a:t>
            </a:r>
            <a:r>
              <a:rPr lang="it-IT" sz="2800" dirty="0">
                <a:latin typeface="Garamond" pitchFamily="18" charset="0"/>
              </a:rPr>
              <a:t>, disomogenea o ulcerata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TIA/STROKE controlaterale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 presenza di </a:t>
            </a:r>
            <a:r>
              <a:rPr lang="it-IT" sz="3200" i="1" dirty="0">
                <a:solidFill>
                  <a:srgbClr val="002060"/>
                </a:solidFill>
                <a:latin typeface="Gabriola" pitchFamily="82" charset="0"/>
              </a:rPr>
              <a:t>segnali microembolici </a:t>
            </a:r>
            <a:r>
              <a:rPr lang="it-IT" sz="2800" dirty="0" err="1">
                <a:latin typeface="Garamond" pitchFamily="18" charset="0"/>
              </a:rPr>
              <a:t>omolaterali</a:t>
            </a:r>
            <a:r>
              <a:rPr lang="it-IT" sz="2800" dirty="0">
                <a:latin typeface="Garamond" pitchFamily="18" charset="0"/>
              </a:rPr>
              <a:t> al monitoraggio Doppler </a:t>
            </a:r>
            <a:r>
              <a:rPr lang="it-IT" sz="2800" dirty="0" err="1">
                <a:latin typeface="Garamond" pitchFamily="18" charset="0"/>
              </a:rPr>
              <a:t>transcranico</a:t>
            </a:r>
            <a:endParaRPr lang="it-IT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18FD7-A189-9442-A8F2-B7D75AE4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8085A7-D64B-FA46-A4D6-29414329757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332400"/>
            <a:ext cx="7799120" cy="3976920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aramond" panose="02020404030301010803" pitchFamily="18" charset="0"/>
              </a:rPr>
              <a:t>Presenza di segnali embolici </a:t>
            </a:r>
            <a:r>
              <a:rPr lang="it-IT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ipsilaterali</a:t>
            </a:r>
            <a:r>
              <a:rPr lang="it-IT" sz="3200" dirty="0">
                <a:solidFill>
                  <a:schemeClr val="tx1"/>
                </a:solidFill>
                <a:latin typeface="Garamond" panose="02020404030301010803" pitchFamily="18" charset="0"/>
              </a:rPr>
              <a:t> alla stenosi carotidea conferisce un rischio di </a:t>
            </a:r>
            <a:r>
              <a:rPr lang="it-IT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stroke</a:t>
            </a:r>
            <a:r>
              <a:rPr lang="it-IT" sz="3200" dirty="0">
                <a:solidFill>
                  <a:schemeClr val="tx1"/>
                </a:solidFill>
                <a:latin typeface="Garamond" panose="02020404030301010803" pitchFamily="18" charset="0"/>
              </a:rPr>
              <a:t> superiore di </a:t>
            </a:r>
            <a:r>
              <a:rPr lang="it-IT" sz="3200" b="1" i="1" dirty="0">
                <a:solidFill>
                  <a:srgbClr val="FF0000"/>
                </a:solidFill>
                <a:latin typeface="Gabriola" pitchFamily="82" charset="0"/>
              </a:rPr>
              <a:t>6 volte </a:t>
            </a:r>
            <a:r>
              <a:rPr lang="it-IT" sz="3200" dirty="0">
                <a:solidFill>
                  <a:schemeClr val="tx1"/>
                </a:solidFill>
                <a:latin typeface="Garamond" panose="02020404030301010803" pitchFamily="18" charset="0"/>
              </a:rPr>
              <a:t>rispetto ai soggetti senza segnali embolici (HR 6.37)</a:t>
            </a:r>
          </a:p>
          <a:p>
            <a:endParaRPr lang="it-IT" dirty="0"/>
          </a:p>
        </p:txBody>
      </p:sp>
      <p:pic>
        <p:nvPicPr>
          <p:cNvPr id="7169" name="Picture 1" descr="page16image744">
            <a:extLst>
              <a:ext uri="{FF2B5EF4-FFF2-40B4-BE49-F238E27FC236}">
                <a16:creationId xmlns:a16="http://schemas.microsoft.com/office/drawing/2014/main" id="{85C3B141-4021-1B44-ABBC-C284C513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40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age16image1344">
            <a:extLst>
              <a:ext uri="{FF2B5EF4-FFF2-40B4-BE49-F238E27FC236}">
                <a16:creationId xmlns:a16="http://schemas.microsoft.com/office/drawing/2014/main" id="{DCF42DC3-2B63-6E4E-BBB5-5FF8B0D5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80" y="332656"/>
            <a:ext cx="2743200" cy="63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45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6000" b="1" dirty="0">
                <a:solidFill>
                  <a:srgbClr val="FF0000"/>
                </a:solidFill>
                <a:latin typeface="Gabriola" pitchFamily="82" charset="0"/>
              </a:rPr>
              <a:t>Placca instabile </a:t>
            </a:r>
            <a:br>
              <a:rPr lang="it-IT" sz="6000" b="1" dirty="0">
                <a:solidFill>
                  <a:srgbClr val="FF0000"/>
                </a:solidFill>
                <a:latin typeface="Gabriola" pitchFamily="82" charset="0"/>
              </a:rPr>
            </a:br>
            <a:endParaRPr lang="it-IT" sz="6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6646" y="213633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400" dirty="0">
              <a:latin typeface="Garamond" pitchFamily="18" charset="0"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 err="1">
                <a:latin typeface="Garamond" pitchFamily="18" charset="0"/>
              </a:rPr>
              <a:t>Ecogenicità</a:t>
            </a:r>
            <a:r>
              <a:rPr lang="it-IT" sz="2800" dirty="0">
                <a:latin typeface="Garamond" pitchFamily="18" charset="0"/>
              </a:rPr>
              <a:t> della placca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Core centrale lipidico molto esteso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Cappuccio fibroso assottigliato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Emorragia </a:t>
            </a:r>
            <a:r>
              <a:rPr lang="it-IT" sz="2800" dirty="0" err="1">
                <a:latin typeface="Garamond" pitchFamily="18" charset="0"/>
              </a:rPr>
              <a:t>intraplacca</a:t>
            </a:r>
            <a:endParaRPr lang="it-IT" sz="2800" dirty="0">
              <a:latin typeface="Garamond" pitchFamily="18" charset="0"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Mobilità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Ulcerazione della superficie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Turbolenza di flusso intorno alla placca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2136338"/>
            <a:ext cx="5596243" cy="35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age4image1008">
            <a:extLst>
              <a:ext uri="{FF2B5EF4-FFF2-40B4-BE49-F238E27FC236}">
                <a16:creationId xmlns:a16="http://schemas.microsoft.com/office/drawing/2014/main" id="{F868F0F4-14D3-6547-AA0E-1847AA95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65438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69065A-A789-6340-9F4B-C8C53EFC6B01}"/>
              </a:ext>
            </a:extLst>
          </p:cNvPr>
          <p:cNvSpPr txBox="1"/>
          <p:nvPr/>
        </p:nvSpPr>
        <p:spPr>
          <a:xfrm>
            <a:off x="191344" y="2204864"/>
            <a:ext cx="45365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aramond" panose="02020404030301010803" pitchFamily="18" charset="0"/>
              </a:rPr>
              <a:t>Ampio core necrotico ricco di lipidi</a:t>
            </a:r>
          </a:p>
          <a:p>
            <a:r>
              <a:rPr lang="it-IT" sz="2800" dirty="0">
                <a:latin typeface="Garamond" panose="02020404030301010803" pitchFamily="18" charset="0"/>
              </a:rPr>
              <a:t>Strato fibroso sottile</a:t>
            </a:r>
          </a:p>
          <a:p>
            <a:r>
              <a:rPr lang="it-IT" sz="2800" dirty="0" err="1">
                <a:latin typeface="Garamond" panose="02020404030301010803" pitchFamily="18" charset="0"/>
              </a:rPr>
              <a:t>Fissurazione</a:t>
            </a:r>
            <a:endParaRPr lang="it-IT" sz="2800" dirty="0">
              <a:latin typeface="Garamond" panose="02020404030301010803" pitchFamily="18" charset="0"/>
            </a:endParaRPr>
          </a:p>
          <a:p>
            <a:r>
              <a:rPr lang="it-IT" sz="2800" dirty="0">
                <a:latin typeface="Garamond" panose="02020404030301010803" pitchFamily="18" charset="0"/>
              </a:rPr>
              <a:t>Infiammazione in atto con macrofagi</a:t>
            </a:r>
          </a:p>
          <a:p>
            <a:r>
              <a:rPr lang="it-IT" sz="2800" dirty="0">
                <a:latin typeface="Garamond" panose="02020404030301010803" pitchFamily="18" charset="0"/>
              </a:rPr>
              <a:t>Noduli superficiali </a:t>
            </a:r>
            <a:r>
              <a:rPr lang="it-IT" sz="2800" dirty="0" err="1">
                <a:latin typeface="Garamond" panose="02020404030301010803" pitchFamily="18" charset="0"/>
              </a:rPr>
              <a:t>calcifici</a:t>
            </a:r>
            <a:endParaRPr lang="it-IT" sz="2800" dirty="0">
              <a:latin typeface="Garamond" panose="02020404030301010803" pitchFamily="18" charset="0"/>
            </a:endParaRPr>
          </a:p>
          <a:p>
            <a:r>
              <a:rPr lang="it-IT" sz="2800" dirty="0">
                <a:latin typeface="Garamond" panose="02020404030301010803" pitchFamily="18" charset="0"/>
              </a:rPr>
              <a:t>Emorragia </a:t>
            </a:r>
            <a:r>
              <a:rPr lang="it-IT" sz="2800" dirty="0" err="1">
                <a:latin typeface="Garamond" panose="02020404030301010803" pitchFamily="18" charset="0"/>
              </a:rPr>
              <a:t>intraplacca</a:t>
            </a:r>
            <a:endParaRPr lang="it-IT" sz="2800" dirty="0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FE8274-8FED-6C43-81DC-DAA935823158}"/>
              </a:ext>
            </a:extLst>
          </p:cNvPr>
          <p:cNvSpPr txBox="1"/>
          <p:nvPr/>
        </p:nvSpPr>
        <p:spPr>
          <a:xfrm>
            <a:off x="5519936" y="63813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>
                <a:latin typeface="Garamond" panose="02020404030301010803" pitchFamily="18" charset="0"/>
              </a:rPr>
              <a:t>Naghavi</a:t>
            </a:r>
            <a:r>
              <a:rPr lang="it-IT" i="1" dirty="0">
                <a:latin typeface="Garamond" panose="02020404030301010803" pitchFamily="18" charset="0"/>
              </a:rPr>
              <a:t> M. </a:t>
            </a:r>
            <a:r>
              <a:rPr lang="it-IT" i="1" dirty="0" err="1">
                <a:latin typeface="Garamond" panose="02020404030301010803" pitchFamily="18" charset="0"/>
              </a:rPr>
              <a:t>Circulation</a:t>
            </a:r>
            <a:r>
              <a:rPr lang="it-IT" i="1" dirty="0">
                <a:latin typeface="Garamond" panose="02020404030301010803" pitchFamily="18" charset="0"/>
              </a:rPr>
              <a:t>. 2003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6AD66C3-D661-4647-960A-13D66096CC9E}"/>
              </a:ext>
            </a:extLst>
          </p:cNvPr>
          <p:cNvSpPr txBox="1">
            <a:spLocks/>
          </p:cNvSpPr>
          <p:nvPr/>
        </p:nvSpPr>
        <p:spPr>
          <a:xfrm>
            <a:off x="990480" y="517440"/>
            <a:ext cx="1051452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6000" b="1" kern="0">
                <a:solidFill>
                  <a:srgbClr val="FF0000"/>
                </a:solidFill>
                <a:latin typeface="Gabriola" pitchFamily="82" charset="0"/>
              </a:rPr>
              <a:t>Placca instabile </a:t>
            </a:r>
            <a:br>
              <a:rPr lang="it-IT" sz="6000" b="1" kern="0">
                <a:solidFill>
                  <a:srgbClr val="FF0000"/>
                </a:solidFill>
                <a:latin typeface="Gabriola" pitchFamily="82" charset="0"/>
              </a:rPr>
            </a:br>
            <a:endParaRPr lang="it-IT" sz="6000" kern="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031" name="Picture 7" descr="Risultati immagini per lente d'ingrandimento">
            <a:hlinkClick r:id="rId3"/>
            <a:extLst>
              <a:ext uri="{FF2B5EF4-FFF2-40B4-BE49-F238E27FC236}">
                <a16:creationId xmlns:a16="http://schemas.microsoft.com/office/drawing/2014/main" id="{92D10C6E-6B8F-9646-80D8-88DD87E4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4765">
            <a:off x="1413329" y="618537"/>
            <a:ext cx="1474306" cy="147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0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2398" y="365040"/>
            <a:ext cx="10900202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B0F0"/>
                </a:solidFill>
                <a:latin typeface="Garamond"/>
              </a:rPr>
              <a:t>Ictus ischemico </a:t>
            </a:r>
          </a:p>
        </p:txBody>
      </p:sp>
      <p:sp>
        <p:nvSpPr>
          <p:cNvPr id="40" name="CustomShape 2"/>
          <p:cNvSpPr/>
          <p:nvPr/>
        </p:nvSpPr>
        <p:spPr>
          <a:xfrm>
            <a:off x="666712" y="2636912"/>
            <a:ext cx="4143404" cy="29289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it-IT" sz="2400" b="0" strike="noStrike" spc="-1" dirty="0">
              <a:latin typeface="Garamond"/>
            </a:endParaRPr>
          </a:p>
          <a:p>
            <a:r>
              <a:rPr lang="it-IT" sz="2400" b="1" strike="noStrike" spc="-1" dirty="0">
                <a:solidFill>
                  <a:srgbClr val="002060"/>
                </a:solidFill>
                <a:latin typeface="Garamond"/>
                <a:ea typeface="Tahoma;Tahoma"/>
              </a:rPr>
              <a:t>Non modificabili</a:t>
            </a:r>
          </a:p>
          <a:p>
            <a:endParaRPr lang="it-IT" sz="2400" b="0" strike="noStrike" spc="-1" dirty="0">
              <a:solidFill>
                <a:srgbClr val="002060"/>
              </a:solidFill>
              <a:latin typeface="Garamond"/>
            </a:endParaRPr>
          </a:p>
          <a:p>
            <a:r>
              <a:rPr lang="it-IT" sz="2400" b="0" strike="noStrike" spc="-1" dirty="0">
                <a:latin typeface="Garamond"/>
                <a:ea typeface="Tahoma;Tahoma"/>
              </a:rPr>
              <a:t>Età (in crescita esponenziale)</a:t>
            </a:r>
            <a:endParaRPr lang="it-IT" sz="2400" b="0" strike="noStrike" spc="-1" dirty="0">
              <a:latin typeface="Garamond"/>
            </a:endParaRPr>
          </a:p>
          <a:p>
            <a:r>
              <a:rPr lang="it-IT" sz="2400" b="0" strike="noStrike" spc="-1" dirty="0">
                <a:latin typeface="Garamond"/>
                <a:ea typeface="Tahoma;Tahoma"/>
              </a:rPr>
              <a:t>Sesso (M:F = 3:2)</a:t>
            </a:r>
            <a:endParaRPr lang="it-IT" sz="2400" b="0" strike="noStrike" spc="-1" dirty="0">
              <a:latin typeface="Garamond"/>
            </a:endParaRPr>
          </a:p>
          <a:p>
            <a:r>
              <a:rPr lang="it-IT" sz="2400" b="0" strike="noStrike" spc="-1" dirty="0">
                <a:latin typeface="Garamond"/>
                <a:ea typeface="Tahoma;Tahoma"/>
              </a:rPr>
              <a:t>Familiarità e genetica</a:t>
            </a:r>
          </a:p>
          <a:p>
            <a:endParaRPr lang="it-IT" sz="2400" b="0" strike="noStrike" spc="-1" dirty="0">
              <a:latin typeface="Garamond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24364" y="1767830"/>
            <a:ext cx="2925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b="1" spc="-1" dirty="0">
                <a:solidFill>
                  <a:srgbClr val="CE181E"/>
                </a:solidFill>
                <a:latin typeface="Garamond"/>
                <a:ea typeface="Times New Roman;Times New Roman PS"/>
              </a:rPr>
              <a:t>Fattori rischio</a:t>
            </a:r>
            <a:endParaRPr lang="it-IT" sz="3600" spc="-1" dirty="0">
              <a:solidFill>
                <a:prstClr val="black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4E5C4DA-4222-BA4E-BABF-84B62C28694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-2472952" y="548680"/>
            <a:ext cx="10972080" cy="3976920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>
                <a:solidFill>
                  <a:srgbClr val="FF0000"/>
                </a:solidFill>
                <a:latin typeface="Gabriola" pitchFamily="82" charset="0"/>
              </a:rPr>
              <a:t>Cosa fare?</a:t>
            </a:r>
          </a:p>
        </p:txBody>
      </p:sp>
      <p:pic>
        <p:nvPicPr>
          <p:cNvPr id="8194" name="Picture 2" descr="Risultati immagini per punti interrogativi">
            <a:hlinkClick r:id="rId2"/>
            <a:extLst>
              <a:ext uri="{FF2B5EF4-FFF2-40B4-BE49-F238E27FC236}">
                <a16:creationId xmlns:a16="http://schemas.microsoft.com/office/drawing/2014/main" id="{C7509BE6-8FDE-2B4B-B672-D4585382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60648"/>
            <a:ext cx="68834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97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sintomatica</a:t>
            </a:r>
          </a:p>
        </p:txBody>
      </p:sp>
      <p:sp>
        <p:nvSpPr>
          <p:cNvPr id="62" name="CustomShape 2"/>
          <p:cNvSpPr/>
          <p:nvPr/>
        </p:nvSpPr>
        <p:spPr>
          <a:xfrm>
            <a:off x="720000" y="1604520"/>
            <a:ext cx="10861560" cy="24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6810380" y="2071678"/>
            <a:ext cx="4380840" cy="188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4400" b="0" i="1" strike="noStrike" spc="-1" dirty="0" err="1">
                <a:latin typeface="Garamond" pitchFamily="18" charset="0"/>
              </a:rPr>
              <a:t>Endoarteriectomia</a:t>
            </a:r>
            <a:r>
              <a:rPr lang="it-IT" sz="4400" b="0" i="1" strike="noStrike" spc="-1" dirty="0">
                <a:latin typeface="Garamond" pitchFamily="18" charset="0"/>
              </a:rPr>
              <a:t> carotidea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95274" y="2214554"/>
            <a:ext cx="4071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>
                <a:latin typeface="Garamond" pitchFamily="18" charset="0"/>
              </a:rPr>
              <a:t>Stenosi carotidea sintomatica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4738678" y="2784470"/>
            <a:ext cx="1571636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63E63FC-15AB-DF41-8AB7-F6549066639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23392" y="0"/>
            <a:ext cx="10958168" cy="55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4800" b="1" strike="noStrike" spc="-1" dirty="0">
                <a:solidFill>
                  <a:schemeClr val="accent1"/>
                </a:solidFill>
                <a:latin typeface="Garamond" panose="02020404030301010803" pitchFamily="18" charset="0"/>
              </a:rPr>
              <a:t>A</a:t>
            </a:r>
            <a:r>
              <a:rPr lang="it-IT" sz="4400" b="1" strike="noStrike" spc="-1" dirty="0">
                <a:solidFill>
                  <a:schemeClr val="accent1"/>
                </a:solidFill>
                <a:latin typeface="Garamond" pitchFamily="18" charset="0"/>
              </a:rPr>
              <a:t>s</a:t>
            </a: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intomatica</a:t>
            </a:r>
          </a:p>
        </p:txBody>
      </p:sp>
    </p:spTree>
    <p:extLst>
      <p:ext uri="{BB962C8B-B14F-4D97-AF65-F5344CB8AC3E}">
        <p14:creationId xmlns:p14="http://schemas.microsoft.com/office/powerpoint/2010/main" val="2024241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63E63FC-15AB-DF41-8AB7-F6549066639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23392" y="0"/>
            <a:ext cx="10958168" cy="55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4800" b="1" strike="noStrike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</a:p>
        </p:txBody>
      </p:sp>
    </p:spTree>
    <p:extLst>
      <p:ext uri="{BB962C8B-B14F-4D97-AF65-F5344CB8AC3E}">
        <p14:creationId xmlns:p14="http://schemas.microsoft.com/office/powerpoint/2010/main" val="3416998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838080" y="5344920"/>
            <a:ext cx="9938440" cy="1324440"/>
          </a:xfrm>
        </p:spPr>
        <p:txBody>
          <a:bodyPr/>
          <a:lstStyle/>
          <a:p>
            <a:pPr algn="ctr"/>
            <a:r>
              <a:rPr lang="it-IT" sz="2400" i="1" dirty="0">
                <a:latin typeface="Garamond" panose="02020404030301010803" pitchFamily="18" charset="0"/>
              </a:rPr>
              <a:t>ACAS e ACST hanno mostrato che circa il 90% dei pazienti in terapia farmacologica non hanno presentato un ictus entro 5 anni e che, considerando le complicanze </a:t>
            </a:r>
            <a:r>
              <a:rPr lang="it-IT" sz="2400" i="1" dirty="0" err="1">
                <a:latin typeface="Garamond" panose="02020404030301010803" pitchFamily="18" charset="0"/>
              </a:rPr>
              <a:t>perioperatorie</a:t>
            </a:r>
            <a:r>
              <a:rPr lang="it-IT" sz="2400" i="1" dirty="0">
                <a:latin typeface="Garamond" panose="02020404030301010803" pitchFamily="18" charset="0"/>
              </a:rPr>
              <a:t> ed operatorie ed il rischio residuo di ictus, la riduzione assoluta del numero di ictus ha riguardato solo il 5% dei pazienti operati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3E750E2-B916-D642-8D1A-FC6343B6260C}"/>
              </a:ext>
            </a:extLst>
          </p:cNvPr>
          <p:cNvSpPr/>
          <p:nvPr/>
        </p:nvSpPr>
        <p:spPr>
          <a:xfrm>
            <a:off x="3575720" y="28126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HelveticaNeue" panose="02000503000000020004" pitchFamily="2" charset="0"/>
              </a:rPr>
              <a:t>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F55434-B8B6-9C49-B826-DDDE9B9DD081}"/>
              </a:ext>
            </a:extLst>
          </p:cNvPr>
          <p:cNvSpPr txBox="1"/>
          <p:nvPr/>
        </p:nvSpPr>
        <p:spPr>
          <a:xfrm>
            <a:off x="2855640" y="12940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i="1" dirty="0">
                <a:solidFill>
                  <a:srgbClr val="FF0000"/>
                </a:solidFill>
                <a:latin typeface="Gabriola" pitchFamily="82" charset="0"/>
              </a:rPr>
              <a:t>Trattamento chirurgico?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6B4F463-82AD-A547-B51D-75222FAD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9" y="2913616"/>
            <a:ext cx="6977112" cy="224900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4A7F57B-3F30-584A-83BE-BAD1938E57BA}"/>
              </a:ext>
            </a:extLst>
          </p:cNvPr>
          <p:cNvSpPr/>
          <p:nvPr/>
        </p:nvSpPr>
        <p:spPr>
          <a:xfrm>
            <a:off x="4907051" y="4715852"/>
            <a:ext cx="298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latin typeface="Garamond" panose="02020404030301010803" pitchFamily="18" charset="0"/>
              </a:rPr>
              <a:t>Eur</a:t>
            </a:r>
            <a:r>
              <a:rPr lang="it-IT" i="1" dirty="0">
                <a:latin typeface="Garamond" panose="02020404030301010803" pitchFamily="18" charset="0"/>
              </a:rPr>
              <a:t> </a:t>
            </a:r>
            <a:r>
              <a:rPr lang="it-IT" i="1" dirty="0" err="1">
                <a:latin typeface="Garamond" panose="02020404030301010803" pitchFamily="18" charset="0"/>
              </a:rPr>
              <a:t>J</a:t>
            </a:r>
            <a:r>
              <a:rPr lang="it-IT" i="1" dirty="0">
                <a:latin typeface="Garamond" panose="02020404030301010803" pitchFamily="18" charset="0"/>
              </a:rPr>
              <a:t> </a:t>
            </a:r>
            <a:r>
              <a:rPr lang="it-IT" i="1" dirty="0" err="1">
                <a:latin typeface="Garamond" panose="02020404030301010803" pitchFamily="18" charset="0"/>
              </a:rPr>
              <a:t>Vasc</a:t>
            </a:r>
            <a:r>
              <a:rPr lang="it-IT" i="1" dirty="0">
                <a:latin typeface="Garamond" panose="02020404030301010803" pitchFamily="18" charset="0"/>
              </a:rPr>
              <a:t> </a:t>
            </a:r>
            <a:r>
              <a:rPr lang="it-IT" i="1" dirty="0" err="1">
                <a:latin typeface="Garamond" panose="02020404030301010803" pitchFamily="18" charset="0"/>
              </a:rPr>
              <a:t>Endovasc</a:t>
            </a:r>
            <a:r>
              <a:rPr lang="it-IT" i="1" dirty="0">
                <a:latin typeface="Garamond" panose="02020404030301010803" pitchFamily="18" charset="0"/>
              </a:rPr>
              <a:t> </a:t>
            </a:r>
            <a:r>
              <a:rPr lang="it-IT" i="1" dirty="0" err="1">
                <a:latin typeface="Garamond" panose="02020404030301010803" pitchFamily="18" charset="0"/>
              </a:rPr>
              <a:t>Surg</a:t>
            </a:r>
            <a:r>
              <a:rPr lang="it-IT" i="1" dirty="0">
                <a:latin typeface="Garamond" panose="02020404030301010803" pitchFamily="18" charset="0"/>
              </a:rPr>
              <a:t> (2009)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905CD7-8075-E646-8073-28B396C6E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842105"/>
            <a:ext cx="6548586" cy="199407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B165BD-65AA-1D44-BBC1-2B2153B0F74C}"/>
              </a:ext>
            </a:extLst>
          </p:cNvPr>
          <p:cNvSpPr txBox="1"/>
          <p:nvPr/>
        </p:nvSpPr>
        <p:spPr>
          <a:xfrm>
            <a:off x="7608168" y="155679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Stenosi asintomatiche &gt;60% in pz sani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838080" y="3112672"/>
            <a:ext cx="10514520" cy="1324440"/>
          </a:xfrm>
        </p:spPr>
        <p:txBody>
          <a:bodyPr/>
          <a:lstStyle/>
          <a:p>
            <a:pPr algn="ctr"/>
            <a:r>
              <a:rPr lang="it-IT" sz="2400" dirty="0">
                <a:latin typeface="Garamond" pitchFamily="18" charset="0"/>
              </a:rPr>
              <a:t>American </a:t>
            </a:r>
            <a:r>
              <a:rPr lang="it-IT" sz="2400" dirty="0" err="1">
                <a:latin typeface="Garamond" pitchFamily="18" charset="0"/>
              </a:rPr>
              <a:t>Heart</a:t>
            </a:r>
            <a:r>
              <a:rPr lang="it-IT" sz="2400" dirty="0">
                <a:latin typeface="Garamond" pitchFamily="18" charset="0"/>
              </a:rPr>
              <a:t> </a:t>
            </a:r>
            <a:r>
              <a:rPr lang="it-IT" sz="2400" dirty="0" err="1">
                <a:latin typeface="Garamond" pitchFamily="18" charset="0"/>
              </a:rPr>
              <a:t>Association</a:t>
            </a:r>
            <a:r>
              <a:rPr lang="it-IT" sz="2400" dirty="0">
                <a:latin typeface="Garamond" pitchFamily="18" charset="0"/>
              </a:rPr>
              <a:t> (AHA, 2006) ha affermato, superando ampiamente il concetto di stenosi &gt; 60% e sostituendolo con quello di stenosi instabile o ad alto rischio, che </a:t>
            </a:r>
            <a:r>
              <a:rPr lang="it-IT" sz="3200" i="1" dirty="0">
                <a:latin typeface="Gabriola" pitchFamily="82" charset="0"/>
              </a:rPr>
              <a:t>la chirurgia carotidea è "</a:t>
            </a:r>
            <a:r>
              <a:rPr lang="it-IT" sz="3200" b="1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raccomandata in pazienti altamente selezionati per il rischio di ictus, con diagnosi di alta qualità di stenosi carotidea asintomatica, a condizione di essere effettuata da chirurghi con &lt; 3% di morbilità e mortalità </a:t>
            </a:r>
            <a:r>
              <a:rPr lang="it-IT" sz="3200" b="1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perioperatoria</a:t>
            </a:r>
            <a:r>
              <a:rPr lang="it-IT" sz="3200" b="1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»</a:t>
            </a:r>
          </a:p>
          <a:p>
            <a:pPr algn="ctr"/>
            <a:endParaRPr lang="it-IT" sz="3200" i="1" dirty="0">
              <a:latin typeface="Gabriola" pitchFamily="82" charset="0"/>
            </a:endParaRPr>
          </a:p>
          <a:p>
            <a:pPr algn="ctr"/>
            <a:endParaRPr lang="it-IT" sz="2400" dirty="0">
              <a:latin typeface="Garamond" pitchFamily="18" charset="0"/>
            </a:endParaRPr>
          </a:p>
          <a:p>
            <a:pPr algn="ctr"/>
            <a:endParaRPr lang="it-IT" sz="2400" dirty="0">
              <a:latin typeface="Garamond" pitchFamily="18" charset="0"/>
            </a:endParaRPr>
          </a:p>
          <a:p>
            <a:pPr algn="ctr"/>
            <a:r>
              <a:rPr lang="it-IT" sz="2400" dirty="0">
                <a:latin typeface="Garamond" pitchFamily="18" charset="0"/>
              </a:rPr>
              <a:t>Per periodo </a:t>
            </a:r>
            <a:r>
              <a:rPr lang="it-IT" sz="2400" dirty="0" err="1">
                <a:latin typeface="Garamond" pitchFamily="18" charset="0"/>
              </a:rPr>
              <a:t>perioperatorio</a:t>
            </a:r>
            <a:r>
              <a:rPr lang="it-IT" sz="2400" dirty="0">
                <a:latin typeface="Garamond" pitchFamily="18" charset="0"/>
              </a:rPr>
              <a:t> si intende quello compreso tra la decisione di operare e 30 giorni dopo l’intervento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C7EF3-2628-4443-889F-2C970A9DD8AF}"/>
              </a:ext>
            </a:extLst>
          </p:cNvPr>
          <p:cNvSpPr txBox="1"/>
          <p:nvPr/>
        </p:nvSpPr>
        <p:spPr>
          <a:xfrm>
            <a:off x="2855640" y="12940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i="1" dirty="0">
                <a:solidFill>
                  <a:srgbClr val="FF0000"/>
                </a:solidFill>
                <a:latin typeface="Gabriola" pitchFamily="82" charset="0"/>
              </a:rPr>
              <a:t>Trattamento chirurgico?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761700" y="1815689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"/>
          <p:cNvSpPr/>
          <p:nvPr/>
        </p:nvSpPr>
        <p:spPr>
          <a:xfrm>
            <a:off x="990480" y="5174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4800" b="1" strike="noStrike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43138"/>
            <a:ext cx="9753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929330"/>
            <a:ext cx="2574952" cy="576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9667900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itchFamily="18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"/>
          <p:cNvSpPr/>
          <p:nvPr/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"/>
          <p:cNvSpPr/>
          <p:nvPr/>
        </p:nvSpPr>
        <p:spPr>
          <a:xfrm>
            <a:off x="1738282" y="1785926"/>
            <a:ext cx="7429552" cy="19288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it-IT" sz="1800" b="0" strike="noStrike" spc="-1" dirty="0">
                <a:latin typeface="Arial"/>
              </a:rPr>
              <a:t> </a:t>
            </a:r>
            <a:r>
              <a:rPr lang="it-IT" sz="2800" b="0" strike="noStrike" spc="-1" dirty="0">
                <a:latin typeface="Garamond" pitchFamily="18" charset="0"/>
              </a:rPr>
              <a:t>Il rischio di ictus nei pazienti trattati con la miglior terapia medica risulta oggi mediamente inferiore all’1% per anno (cioè inferiore al rischio della procedura chirurgica nell’ACAS e nell’ACST)</a:t>
            </a:r>
          </a:p>
          <a:p>
            <a:pPr algn="ctr"/>
            <a:endParaRPr lang="it-IT" sz="2800" spc="-1" dirty="0">
              <a:latin typeface="Garamond" pitchFamily="18" charset="0"/>
            </a:endParaRPr>
          </a:p>
          <a:p>
            <a:pPr algn="ctr"/>
            <a:r>
              <a:rPr lang="it-IT" sz="2800" spc="-1" dirty="0">
                <a:latin typeface="Garamond" pitchFamily="18" charset="0"/>
              </a:rPr>
              <a:t>L</a:t>
            </a:r>
            <a:r>
              <a:rPr lang="it-IT" sz="2800" b="0" strike="noStrike" spc="-1" dirty="0">
                <a:latin typeface="Garamond" pitchFamily="18" charset="0"/>
              </a:rPr>
              <a:t>’intervento non può essere raccomandato di routine, ma indicato solo in pazienti selezionati, e in centri specialistici con documentato rischio </a:t>
            </a:r>
            <a:r>
              <a:rPr lang="it-IT" sz="2800" b="0" strike="noStrike" spc="-1" dirty="0" err="1">
                <a:latin typeface="Garamond" pitchFamily="18" charset="0"/>
              </a:rPr>
              <a:t>perioperatorio</a:t>
            </a:r>
            <a:r>
              <a:rPr lang="it-IT" sz="2800" b="0" strike="noStrike" spc="-1" dirty="0">
                <a:latin typeface="Garamond" pitchFamily="18" charset="0"/>
              </a:rPr>
              <a:t> di ictus/morte più basso possibile, inferiore a 2% e ancora meglio se inferiore a 1%</a:t>
            </a:r>
          </a:p>
        </p:txBody>
      </p:sp>
      <p:sp>
        <p:nvSpPr>
          <p:cNvPr id="5" name="CustomShape 1"/>
          <p:cNvSpPr/>
          <p:nvPr/>
        </p:nvSpPr>
        <p:spPr>
          <a:xfrm>
            <a:off x="623392" y="116632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</a:t>
            </a:r>
            <a:r>
              <a:rPr lang="it-IT" sz="5400" b="1" spc="-1" dirty="0">
                <a:solidFill>
                  <a:srgbClr val="FF0000"/>
                </a:solidFill>
                <a:latin typeface="Gabriola" pitchFamily="82" charset="0"/>
              </a:rPr>
              <a:t> A</a:t>
            </a:r>
            <a:r>
              <a:rPr lang="it-IT" sz="4800" b="1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  <a:endParaRPr lang="it-IT" sz="4800" b="1" i="1" strike="noStrike" spc="-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F98D42D-886C-0340-8FFD-A0286984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6237133"/>
            <a:ext cx="2574952" cy="576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37D518-83E9-894B-8F1C-C89751F5BB7D}"/>
              </a:ext>
            </a:extLst>
          </p:cNvPr>
          <p:cNvSpPr txBox="1"/>
          <p:nvPr/>
        </p:nvSpPr>
        <p:spPr>
          <a:xfrm>
            <a:off x="9810777" y="638329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itchFamily="18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-96688" y="1604520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280" y="2941290"/>
            <a:ext cx="8963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C21447C8-6B30-F346-90A8-4EA8BCB2FF1F}"/>
              </a:ext>
            </a:extLst>
          </p:cNvPr>
          <p:cNvSpPr/>
          <p:nvPr/>
        </p:nvSpPr>
        <p:spPr>
          <a:xfrm>
            <a:off x="623392" y="116632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5400" b="1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800" b="1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  <a:endParaRPr lang="it-IT" sz="4800" b="1" i="1" strike="noStrike" spc="-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4592C24-8A9D-1A45-A625-63EC3148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657" y="5929330"/>
            <a:ext cx="2574952" cy="576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AEB6BC-6DD2-7340-96FA-83EA70740714}"/>
              </a:ext>
            </a:extLst>
          </p:cNvPr>
          <p:cNvSpPr txBox="1"/>
          <p:nvPr/>
        </p:nvSpPr>
        <p:spPr>
          <a:xfrm>
            <a:off x="9104609" y="6075495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itchFamily="18" charset="0"/>
              </a:rPr>
              <a:t>2016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C18187-46AE-0F4C-A093-694C92E5EF37}"/>
              </a:ext>
            </a:extLst>
          </p:cNvPr>
          <p:cNvSpPr txBox="1"/>
          <p:nvPr/>
        </p:nvSpPr>
        <p:spPr>
          <a:xfrm>
            <a:off x="119717" y="1844824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Quando consigliare l’intervento?</a:t>
            </a: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F08BD61F-E035-7444-8058-7D60E32AD1A3}"/>
              </a:ext>
            </a:extLst>
          </p:cNvPr>
          <p:cNvSpPr/>
          <p:nvPr/>
        </p:nvSpPr>
        <p:spPr>
          <a:xfrm>
            <a:off x="9278264" y="2455035"/>
            <a:ext cx="1008112" cy="3126405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15F586-0F48-FF47-B4EB-656290F42C0E}"/>
              </a:ext>
            </a:extLst>
          </p:cNvPr>
          <p:cNvSpPr txBox="1"/>
          <p:nvPr/>
        </p:nvSpPr>
        <p:spPr>
          <a:xfrm>
            <a:off x="10344472" y="3534107"/>
            <a:ext cx="146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latin typeface="Garamond" panose="02020404030301010803" pitchFamily="18" charset="0"/>
              </a:rPr>
              <a:t>Placca instabile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95463"/>
            <a:ext cx="9753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BFFA80D4-364C-8948-B9BB-E3DF713A57D3}"/>
              </a:ext>
            </a:extLst>
          </p:cNvPr>
          <p:cNvSpPr/>
          <p:nvPr/>
        </p:nvSpPr>
        <p:spPr>
          <a:xfrm>
            <a:off x="623392" y="116632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5400" b="1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800" b="1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  <a:endParaRPr lang="it-IT" sz="4800" b="1" i="1" strike="noStrike" spc="-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4164A9-D54B-9245-B6C9-88BAB6A4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929330"/>
            <a:ext cx="2574952" cy="576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FDC302-5574-414D-9FA2-42D6AD4F32A8}"/>
              </a:ext>
            </a:extLst>
          </p:cNvPr>
          <p:cNvSpPr txBox="1"/>
          <p:nvPr/>
        </p:nvSpPr>
        <p:spPr>
          <a:xfrm>
            <a:off x="9810777" y="6075495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itchFamily="18" charset="0"/>
              </a:rPr>
              <a:t>2016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DA608B1-F78C-D147-8EBC-ECE056948626}"/>
              </a:ext>
            </a:extLst>
          </p:cNvPr>
          <p:cNvCxnSpPr>
            <a:cxnSpLocks/>
          </p:cNvCxnSpPr>
          <p:nvPr/>
        </p:nvCxnSpPr>
        <p:spPr>
          <a:xfrm>
            <a:off x="7032104" y="3140968"/>
            <a:ext cx="309634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34CBCE12-FD6B-A34A-BBC3-A3D3D80E7BF7}"/>
              </a:ext>
            </a:extLst>
          </p:cNvPr>
          <p:cNvCxnSpPr>
            <a:cxnSpLocks/>
          </p:cNvCxnSpPr>
          <p:nvPr/>
        </p:nvCxnSpPr>
        <p:spPr>
          <a:xfrm>
            <a:off x="1415480" y="3429000"/>
            <a:ext cx="165618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12ADBDF-5B39-1C4E-95AD-5BDECC15B286}"/>
              </a:ext>
            </a:extLst>
          </p:cNvPr>
          <p:cNvSpPr/>
          <p:nvPr/>
        </p:nvSpPr>
        <p:spPr>
          <a:xfrm>
            <a:off x="95208" y="2492896"/>
            <a:ext cx="4848664" cy="4248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ustomShape 1"/>
          <p:cNvSpPr/>
          <p:nvPr/>
        </p:nvSpPr>
        <p:spPr>
          <a:xfrm>
            <a:off x="2024034" y="1071546"/>
            <a:ext cx="7572428" cy="20717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it-IT" sz="1800" b="0" strike="noStrike" spc="-1" dirty="0">
              <a:latin typeface="Garamond" pitchFamily="18" charset="0"/>
            </a:endParaRPr>
          </a:p>
          <a:p>
            <a:endParaRPr lang="it-IT" sz="1800" b="0" strike="noStrike" spc="-1" dirty="0">
              <a:latin typeface="Garamond" pitchFamily="18" charset="0"/>
            </a:endParaRPr>
          </a:p>
          <a:p>
            <a:endParaRPr lang="it-IT" sz="1800" b="0" strike="noStrike" spc="-1" dirty="0">
              <a:latin typeface="Garamond" pitchFamily="18" charset="0"/>
            </a:endParaRPr>
          </a:p>
          <a:p>
            <a:pPr algn="ctr"/>
            <a:r>
              <a:rPr lang="it-IT" sz="3200" b="1" strike="noStrike" spc="-1" dirty="0">
                <a:solidFill>
                  <a:srgbClr val="002060"/>
                </a:solidFill>
                <a:latin typeface="Garamond" pitchFamily="18" charset="0"/>
                <a:ea typeface="Times New Roman;Times New Roman PS"/>
              </a:rPr>
              <a:t>Fattori rischio potenzialmente modificabili</a:t>
            </a:r>
            <a:endParaRPr lang="it-IT" sz="3200" b="0" strike="noStrike" spc="-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95208" y="2636912"/>
            <a:ext cx="10144196" cy="439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400" b="1" strike="noStrike" spc="-1" dirty="0">
                <a:solidFill>
                  <a:srgbClr val="0070C0"/>
                </a:solidFill>
                <a:latin typeface="Baskerville Old Face" pitchFamily="18" charset="0"/>
              </a:rPr>
              <a:t>Condizioni mediche</a:t>
            </a:r>
            <a:endParaRPr lang="it-IT" sz="2400" b="0" strike="noStrike" spc="-1" dirty="0">
              <a:solidFill>
                <a:srgbClr val="0070C0"/>
              </a:solidFill>
              <a:latin typeface="Baskerville Old Face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</a:rPr>
              <a:t>Ipertensione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</a:rPr>
              <a:t>Cardiopatie (compreso IMA)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</a:rPr>
              <a:t>Fibrillazione atriale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</a:rPr>
              <a:t>Diabete mellito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  <a:ea typeface="Arial;Arial"/>
              </a:rPr>
              <a:t>Stenosi carotidea asintomatica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  <a:ea typeface="Arial;Arial"/>
              </a:rPr>
              <a:t>TIA 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 err="1">
                <a:latin typeface="Garamond" pitchFamily="18" charset="0"/>
                <a:ea typeface="Arial;Arial"/>
              </a:rPr>
              <a:t>Iperomocisteinemia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  <a:ea typeface="Arial;Arial"/>
              </a:rPr>
              <a:t>Ipertrofia ventricolare sinistra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pc="-1" dirty="0" err="1">
                <a:latin typeface="Garamond" pitchFamily="18" charset="0"/>
                <a:ea typeface="Arial;Arial"/>
              </a:rPr>
              <a:t>I</a:t>
            </a:r>
            <a:r>
              <a:rPr lang="it-IT" sz="2400" strike="noStrike" spc="-1" dirty="0" err="1">
                <a:latin typeface="Garamond" pitchFamily="18" charset="0"/>
                <a:ea typeface="Arial;Arial"/>
              </a:rPr>
              <a:t>perlipidemia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  <a:ea typeface="Arial;Arial"/>
              </a:rPr>
              <a:t>Anticorpi antifosfolipidi</a:t>
            </a:r>
            <a:endParaRPr lang="it-IT" sz="2400" strike="noStrike" spc="-1" dirty="0">
              <a:latin typeface="Garamond" pitchFamily="18" charset="0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6524628" y="3141350"/>
            <a:ext cx="4429156" cy="2645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400" b="1" strike="noStrike" spc="-1" dirty="0">
                <a:solidFill>
                  <a:srgbClr val="0070C0"/>
                </a:solidFill>
                <a:latin typeface="Baskerville Old Face" pitchFamily="18" charset="0"/>
              </a:rPr>
              <a:t>Stile di vita</a:t>
            </a:r>
            <a:endParaRPr lang="it-IT" sz="2400" b="0" strike="noStrike" spc="-1" dirty="0">
              <a:solidFill>
                <a:srgbClr val="0070C0"/>
              </a:solidFill>
              <a:latin typeface="Baskerville Old Face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</a:rPr>
              <a:t>Fumo di sigaretta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Alcool alte dosi</a:t>
            </a:r>
            <a:endParaRPr lang="it-IT" sz="2400" spc="-1" dirty="0">
              <a:latin typeface="Garamond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Inattività fisica</a:t>
            </a:r>
            <a:endParaRPr lang="it-IT" sz="2400" spc="-1" dirty="0">
              <a:latin typeface="Garamond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Obesità</a:t>
            </a:r>
            <a:endParaRPr lang="it-IT" sz="2400" spc="-1" dirty="0">
              <a:latin typeface="Garamond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Sostanze di abuso</a:t>
            </a:r>
            <a:endParaRPr lang="it-IT" sz="2400" spc="-1" dirty="0">
              <a:latin typeface="Garamond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Contraccettivi orali </a:t>
            </a:r>
            <a:endParaRPr lang="it-IT" sz="2400" b="0" strike="noStrike" spc="-1" dirty="0">
              <a:latin typeface="Garamond" pitchFamily="18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838080" y="-24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B0F0"/>
                </a:solidFill>
                <a:latin typeface="Garamond"/>
              </a:rPr>
              <a:t>Ictus ischemico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524364" y="1285860"/>
            <a:ext cx="2925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b="1" spc="-1" dirty="0">
                <a:solidFill>
                  <a:srgbClr val="CE181E"/>
                </a:solidFill>
                <a:latin typeface="Garamond"/>
                <a:ea typeface="Times New Roman;Times New Roman PS"/>
              </a:rPr>
              <a:t>Fattori rischio</a:t>
            </a:r>
            <a:endParaRPr lang="it-IT" sz="3600" spc="-1" dirty="0">
              <a:solidFill>
                <a:prstClr val="black"/>
              </a:solid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400" b="1" i="1" dirty="0">
                <a:solidFill>
                  <a:srgbClr val="FF0000"/>
                </a:solidFill>
                <a:latin typeface="Gabriola" pitchFamily="8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Stratificazione del rischio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081" y="1800225"/>
            <a:ext cx="893032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3944-5850-9B42-A540-9C40B8F8343B}"/>
              </a:ext>
            </a:extLst>
          </p:cNvPr>
          <p:cNvSpPr txBox="1"/>
          <p:nvPr/>
        </p:nvSpPr>
        <p:spPr>
          <a:xfrm>
            <a:off x="1198120" y="5796553"/>
            <a:ext cx="1001044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latin typeface="Gabriola" pitchFamily="82" charset="0"/>
              </a:rPr>
              <a:t>&lt; 4                            indicazione al trattamento chirurgico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9393D9A-FE5D-894D-AD67-949E3BA3A9A5}"/>
              </a:ext>
            </a:extLst>
          </p:cNvPr>
          <p:cNvCxnSpPr/>
          <p:nvPr/>
        </p:nvCxnSpPr>
        <p:spPr>
          <a:xfrm>
            <a:off x="2279576" y="6093296"/>
            <a:ext cx="1440160" cy="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F683D-3F29-604F-8C28-996EF302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2680624"/>
            <a:ext cx="10514520" cy="1324440"/>
          </a:xfrm>
        </p:spPr>
        <p:txBody>
          <a:bodyPr/>
          <a:lstStyle/>
          <a:p>
            <a:pPr algn="r"/>
            <a:r>
              <a:rPr lang="it-IT" i="1" dirty="0">
                <a:latin typeface="Garamond" panose="02020404030301010803" pitchFamily="18" charset="0"/>
              </a:rPr>
              <a:t>Lancet. 2010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66A790-9318-AB48-9700-AEA0C2618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21" y="260648"/>
            <a:ext cx="11264900" cy="26797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54B791A-0C18-A044-A613-E897DFAFDC1C}"/>
              </a:ext>
            </a:extLst>
          </p:cNvPr>
          <p:cNvSpPr/>
          <p:nvPr/>
        </p:nvSpPr>
        <p:spPr>
          <a:xfrm>
            <a:off x="3048000" y="37187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i="1" dirty="0">
                <a:latin typeface="Garamond" panose="02020404030301010803" pitchFamily="18" charset="0"/>
              </a:rPr>
              <a:t>»…The </a:t>
            </a:r>
            <a:r>
              <a:rPr lang="it-IT" sz="3200" i="1" dirty="0" err="1">
                <a:latin typeface="Garamond" panose="02020404030301010803" pitchFamily="18" charset="0"/>
              </a:rPr>
              <a:t>number</a:t>
            </a:r>
            <a:r>
              <a:rPr lang="it-IT" sz="3200" i="1" dirty="0">
                <a:latin typeface="Garamond" panose="02020404030301010803" pitchFamily="18" charset="0"/>
              </a:rPr>
              <a:t> </a:t>
            </a:r>
            <a:r>
              <a:rPr lang="it-IT" sz="3200" i="1" dirty="0" err="1">
                <a:latin typeface="Garamond" panose="02020404030301010803" pitchFamily="18" charset="0"/>
              </a:rPr>
              <a:t>needed</a:t>
            </a:r>
            <a:r>
              <a:rPr lang="it-IT" sz="3200" i="1" dirty="0">
                <a:latin typeface="Garamond" panose="02020404030301010803" pitchFamily="18" charset="0"/>
              </a:rPr>
              <a:t> to </a:t>
            </a:r>
            <a:r>
              <a:rPr lang="it-IT" sz="3200" i="1" dirty="0" err="1">
                <a:latin typeface="Garamond" panose="02020404030301010803" pitchFamily="18" charset="0"/>
              </a:rPr>
              <a:t>treat</a:t>
            </a:r>
            <a:r>
              <a:rPr lang="it-IT" sz="3200" i="1" dirty="0">
                <a:latin typeface="Garamond" panose="02020404030301010803" pitchFamily="18" charset="0"/>
              </a:rPr>
              <a:t> to </a:t>
            </a:r>
            <a:r>
              <a:rPr lang="it-IT" sz="3200" i="1" dirty="0" err="1">
                <a:latin typeface="Garamond" panose="02020404030301010803" pitchFamily="18" charset="0"/>
              </a:rPr>
              <a:t>avoid</a:t>
            </a:r>
            <a:r>
              <a:rPr lang="it-IT" sz="3200" i="1" dirty="0">
                <a:latin typeface="Garamond" panose="02020404030301010803" pitchFamily="18" charset="0"/>
              </a:rPr>
              <a:t> </a:t>
            </a:r>
            <a:r>
              <a:rPr lang="it-IT" sz="3200" i="1" dirty="0" err="1">
                <a:latin typeface="Garamond" panose="02020404030301010803" pitchFamily="18" charset="0"/>
              </a:rPr>
              <a:t>one</a:t>
            </a:r>
            <a:r>
              <a:rPr lang="it-IT" sz="3200" i="1" dirty="0">
                <a:latin typeface="Garamond" panose="02020404030301010803" pitchFamily="18" charset="0"/>
              </a:rPr>
              <a:t> </a:t>
            </a:r>
            <a:r>
              <a:rPr lang="it-IT" sz="3200" i="1" dirty="0" err="1">
                <a:latin typeface="Garamond" panose="02020404030301010803" pitchFamily="18" charset="0"/>
              </a:rPr>
              <a:t>stroke</a:t>
            </a:r>
            <a:r>
              <a:rPr lang="it-IT" sz="3200" i="1" dirty="0">
                <a:latin typeface="Garamond" panose="02020404030301010803" pitchFamily="18" charset="0"/>
              </a:rPr>
              <a:t> </a:t>
            </a:r>
            <a:r>
              <a:rPr lang="it-IT" sz="3200" i="1" dirty="0" err="1">
                <a:latin typeface="Garamond" panose="02020404030301010803" pitchFamily="18" charset="0"/>
              </a:rPr>
              <a:t>would</a:t>
            </a:r>
            <a:r>
              <a:rPr lang="it-IT" sz="3200" i="1" dirty="0">
                <a:latin typeface="Garamond" panose="02020404030301010803" pitchFamily="18" charset="0"/>
              </a:rPr>
              <a:t> be </a:t>
            </a:r>
            <a:r>
              <a:rPr lang="it-IT" sz="3200" i="1" dirty="0" err="1">
                <a:latin typeface="Garamond" panose="02020404030301010803" pitchFamily="18" charset="0"/>
              </a:rPr>
              <a:t>about</a:t>
            </a:r>
            <a:r>
              <a:rPr lang="it-IT" sz="3200" i="1" dirty="0">
                <a:latin typeface="Garamond" panose="02020404030301010803" pitchFamily="18" charset="0"/>
              </a:rPr>
              <a:t> 20..»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ECCD7E-CA75-6640-928A-AC0B160A0CC7}"/>
              </a:ext>
            </a:extLst>
          </p:cNvPr>
          <p:cNvSpPr txBox="1"/>
          <p:nvPr/>
        </p:nvSpPr>
        <p:spPr>
          <a:xfrm>
            <a:off x="1127448" y="52292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Differenza per età</a:t>
            </a:r>
          </a:p>
        </p:txBody>
      </p:sp>
    </p:spTree>
    <p:extLst>
      <p:ext uri="{BB962C8B-B14F-4D97-AF65-F5344CB8AC3E}">
        <p14:creationId xmlns:p14="http://schemas.microsoft.com/office/powerpoint/2010/main" val="2201514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2452688"/>
            <a:ext cx="9220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BDACF0D3-5704-C149-9AE0-EC9F6A88875A}"/>
              </a:ext>
            </a:extLst>
          </p:cNvPr>
          <p:cNvSpPr/>
          <p:nvPr/>
        </p:nvSpPr>
        <p:spPr>
          <a:xfrm>
            <a:off x="623392" y="116632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5400" b="1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800" b="1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  <a:endParaRPr lang="it-IT" sz="4800" b="1" i="1" strike="noStrike" spc="-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432000" y="3384000"/>
            <a:ext cx="11149560" cy="219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C27A4EE-C7C0-134C-BA0D-7E0F1A79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929330"/>
            <a:ext cx="2574952" cy="576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CC217B-D771-F64E-892F-9B7C97A3B1FA}"/>
              </a:ext>
            </a:extLst>
          </p:cNvPr>
          <p:cNvSpPr txBox="1"/>
          <p:nvPr/>
        </p:nvSpPr>
        <p:spPr>
          <a:xfrm>
            <a:off x="9810777" y="6075495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itchFamily="18" charset="0"/>
              </a:rPr>
              <a:t>2016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F5DE5E-673B-B441-9FFD-147C2EAD5665}"/>
              </a:ext>
            </a:extLst>
          </p:cNvPr>
          <p:cNvSpPr txBox="1"/>
          <p:nvPr/>
        </p:nvSpPr>
        <p:spPr>
          <a:xfrm>
            <a:off x="16048" y="1628800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Quando non consigliare l’intervento?</a:t>
            </a:r>
          </a:p>
        </p:txBody>
      </p:sp>
      <p:pic>
        <p:nvPicPr>
          <p:cNvPr id="10" name="Picture 2" descr="Risultati immagini per pasticche">
            <a:hlinkClick r:id="rId4"/>
            <a:extLst>
              <a:ext uri="{FF2B5EF4-FFF2-40B4-BE49-F238E27FC236}">
                <a16:creationId xmlns:a16="http://schemas.microsoft.com/office/drawing/2014/main" id="{6546807B-2307-4847-9446-A428DF91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71016" y="1381331"/>
            <a:ext cx="5694908" cy="29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D0F10EB6-AA33-D54A-9D6A-910D6F5EBDA6}"/>
              </a:ext>
            </a:extLst>
          </p:cNvPr>
          <p:cNvSpPr/>
          <p:nvPr/>
        </p:nvSpPr>
        <p:spPr>
          <a:xfrm>
            <a:off x="623392" y="116632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5400" b="1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800" b="1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  <a:endParaRPr lang="it-IT" sz="4800" b="1" i="1" strike="noStrike" spc="-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336" y="2037370"/>
            <a:ext cx="9744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CAE7D4EA-C3CD-8B47-B028-48291C7D1551}"/>
              </a:ext>
            </a:extLst>
          </p:cNvPr>
          <p:cNvSpPr/>
          <p:nvPr/>
        </p:nvSpPr>
        <p:spPr>
          <a:xfrm>
            <a:off x="335360" y="4434011"/>
            <a:ext cx="9001000" cy="144326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F484F135-10C3-D44F-863F-E9B199C7787F}"/>
              </a:ext>
            </a:extLst>
          </p:cNvPr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F601FB-0626-F147-B109-BD13ADB7B4DC}"/>
              </a:ext>
            </a:extLst>
          </p:cNvPr>
          <p:cNvSpPr txBox="1"/>
          <p:nvPr/>
        </p:nvSpPr>
        <p:spPr>
          <a:xfrm>
            <a:off x="5015880" y="1388297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Gabriola" pitchFamily="82" charset="0"/>
              </a:rPr>
              <a:t>Terapia medica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5F763201-8D49-794B-9782-384D4FF7E7B7}"/>
              </a:ext>
            </a:extLst>
          </p:cNvPr>
          <p:cNvSpPr/>
          <p:nvPr/>
        </p:nvSpPr>
        <p:spPr>
          <a:xfrm>
            <a:off x="990480" y="5174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C3799AF1-4C33-D64F-BF8E-7D5311136AC2}"/>
              </a:ext>
            </a:extLst>
          </p:cNvPr>
          <p:cNvSpPr/>
          <p:nvPr/>
        </p:nvSpPr>
        <p:spPr>
          <a:xfrm>
            <a:off x="1702160" y="-27384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5400" b="1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800" b="1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  <a:endParaRPr lang="it-IT" sz="4800" b="1" i="1" strike="noStrike" spc="-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9" name="Picture 2" descr="Risultati immagini per pasticche">
            <a:hlinkClick r:id="rId3"/>
            <a:extLst>
              <a:ext uri="{FF2B5EF4-FFF2-40B4-BE49-F238E27FC236}">
                <a16:creationId xmlns:a16="http://schemas.microsoft.com/office/drawing/2014/main" id="{4FDC8BA2-4653-4F48-BEE8-CE5C3ACE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52323" y="2079383"/>
            <a:ext cx="5694908" cy="30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5D2BBC-34AD-D641-8CE9-78E02950E830}"/>
              </a:ext>
            </a:extLst>
          </p:cNvPr>
          <p:cNvSpPr txBox="1"/>
          <p:nvPr/>
        </p:nvSpPr>
        <p:spPr>
          <a:xfrm>
            <a:off x="3287688" y="249289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latin typeface="Garamond" panose="02020404030301010803" pitchFamily="18" charset="0"/>
              </a:rPr>
              <a:t>Terapia antiaggregante</a:t>
            </a:r>
            <a:r>
              <a:rPr lang="it-IT" sz="2400" dirty="0">
                <a:latin typeface="Garamond" panose="02020404030301010803" pitchFamily="18" charset="0"/>
              </a:rPr>
              <a:t>: basse dosi di aspirina, se intolleranti </a:t>
            </a:r>
            <a:r>
              <a:rPr lang="it-IT" sz="2400" dirty="0" err="1">
                <a:latin typeface="Garamond" panose="02020404030301010803" pitchFamily="18" charset="0"/>
              </a:rPr>
              <a:t>clopidogrel</a:t>
            </a:r>
            <a:endParaRPr lang="it-IT" sz="2400" dirty="0">
              <a:latin typeface="Garamond" panose="02020404030301010803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61D5DF2-7622-F946-848B-073390327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282" y="3813670"/>
            <a:ext cx="8830766" cy="187419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F3685D-6D08-8B4D-9B76-A59BE9CB1565}"/>
              </a:ext>
            </a:extLst>
          </p:cNvPr>
          <p:cNvSpPr txBox="1"/>
          <p:nvPr/>
        </p:nvSpPr>
        <p:spPr>
          <a:xfrm>
            <a:off x="8904312" y="48691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anose="02020404030301010803" pitchFamily="18" charset="0"/>
              </a:rPr>
              <a:t>Lancet. 2009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1DE720-E0E8-4345-8DDD-FFE4068EE7FC}"/>
              </a:ext>
            </a:extLst>
          </p:cNvPr>
          <p:cNvSpPr txBox="1"/>
          <p:nvPr/>
        </p:nvSpPr>
        <p:spPr>
          <a:xfrm>
            <a:off x="5015880" y="6269250"/>
            <a:ext cx="4167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latin typeface="Garamond" panose="02020404030301010803" pitchFamily="18" charset="0"/>
              </a:rPr>
              <a:t>Prevenzione primaria sì ma pz ad alto rischio</a:t>
            </a:r>
          </a:p>
        </p:txBody>
      </p:sp>
    </p:spTree>
    <p:extLst>
      <p:ext uri="{BB962C8B-B14F-4D97-AF65-F5344CB8AC3E}">
        <p14:creationId xmlns:p14="http://schemas.microsoft.com/office/powerpoint/2010/main" val="3399028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F484F135-10C3-D44F-863F-E9B199C7787F}"/>
              </a:ext>
            </a:extLst>
          </p:cNvPr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F601FB-0626-F147-B109-BD13ADB7B4DC}"/>
              </a:ext>
            </a:extLst>
          </p:cNvPr>
          <p:cNvSpPr txBox="1"/>
          <p:nvPr/>
        </p:nvSpPr>
        <p:spPr>
          <a:xfrm>
            <a:off x="5015880" y="1388297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Gabriola" pitchFamily="82" charset="0"/>
              </a:rPr>
              <a:t>Terapia medica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5F763201-8D49-794B-9782-384D4FF7E7B7}"/>
              </a:ext>
            </a:extLst>
          </p:cNvPr>
          <p:cNvSpPr/>
          <p:nvPr/>
        </p:nvSpPr>
        <p:spPr>
          <a:xfrm>
            <a:off x="990480" y="5174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C3799AF1-4C33-D64F-BF8E-7D5311136AC2}"/>
              </a:ext>
            </a:extLst>
          </p:cNvPr>
          <p:cNvSpPr/>
          <p:nvPr/>
        </p:nvSpPr>
        <p:spPr>
          <a:xfrm>
            <a:off x="1702160" y="-27384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5400" b="1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800" b="1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  <a:endParaRPr lang="it-IT" sz="4800" b="1" i="1" strike="noStrike" spc="-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9" name="Picture 2" descr="Risultati immagini per pasticche">
            <a:hlinkClick r:id="rId2"/>
            <a:extLst>
              <a:ext uri="{FF2B5EF4-FFF2-40B4-BE49-F238E27FC236}">
                <a16:creationId xmlns:a16="http://schemas.microsoft.com/office/drawing/2014/main" id="{4FDC8BA2-4653-4F48-BEE8-CE5C3ACE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52323" y="2079383"/>
            <a:ext cx="5694908" cy="30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5D2BBC-34AD-D641-8CE9-78E02950E830}"/>
              </a:ext>
            </a:extLst>
          </p:cNvPr>
          <p:cNvSpPr txBox="1"/>
          <p:nvPr/>
        </p:nvSpPr>
        <p:spPr>
          <a:xfrm>
            <a:off x="3008729" y="2492896"/>
            <a:ext cx="7335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Terapia ipolipemizzante: </a:t>
            </a:r>
            <a:r>
              <a:rPr lang="it-IT" sz="2400" dirty="0">
                <a:latin typeface="Garamond" panose="02020404030301010803" pitchFamily="18" charset="0"/>
              </a:rPr>
              <a:t>statine (RCT </a:t>
            </a:r>
            <a:r>
              <a:rPr lang="it-IT" sz="2400" dirty="0" err="1">
                <a:latin typeface="Garamond" panose="02020404030301010803" pitchFamily="18" charset="0"/>
              </a:rPr>
              <a:t>atorvstatina</a:t>
            </a:r>
            <a:r>
              <a:rPr lang="it-IT" sz="2400" dirty="0">
                <a:latin typeface="Garamond" panose="02020404030301010803" pitchFamily="18" charset="0"/>
              </a:rPr>
              <a:t>/</a:t>
            </a:r>
            <a:r>
              <a:rPr lang="it-IT" sz="2400" dirty="0" err="1">
                <a:latin typeface="Garamond" panose="02020404030301010803" pitchFamily="18" charset="0"/>
              </a:rPr>
              <a:t>rosuvastatina</a:t>
            </a:r>
            <a:r>
              <a:rPr lang="it-IT" sz="2400" i="1" dirty="0">
                <a:latin typeface="Garamond" panose="02020404030301010803" pitchFamily="18" charset="0"/>
              </a:rPr>
              <a:t>); LDL 70mg/dl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A3F1DC-D31B-4749-AC52-37547F447A29}"/>
              </a:ext>
            </a:extLst>
          </p:cNvPr>
          <p:cNvSpPr txBox="1"/>
          <p:nvPr/>
        </p:nvSpPr>
        <p:spPr>
          <a:xfrm>
            <a:off x="4007768" y="4365104"/>
            <a:ext cx="7992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Terapia antipertensiva</a:t>
            </a:r>
            <a:r>
              <a:rPr lang="it-IT" sz="2800" dirty="0">
                <a:latin typeface="Garamond" panose="02020404030301010803" pitchFamily="18" charset="0"/>
              </a:rPr>
              <a:t>: target &lt; 140/90 </a:t>
            </a:r>
            <a:r>
              <a:rPr lang="it-IT" sz="2800" dirty="0" err="1">
                <a:latin typeface="Garamond" panose="02020404030301010803" pitchFamily="18" charset="0"/>
              </a:rPr>
              <a:t>mmHg</a:t>
            </a:r>
            <a:endParaRPr lang="it-IT" sz="2800" dirty="0">
              <a:latin typeface="Garamond" panose="02020404030301010803" pitchFamily="18" charset="0"/>
            </a:endParaRPr>
          </a:p>
          <a:p>
            <a:pPr algn="ctr"/>
            <a:r>
              <a:rPr lang="it-IT" sz="2800" dirty="0">
                <a:latin typeface="Garamond" panose="02020404030301010803" pitchFamily="18" charset="0"/>
              </a:rPr>
              <a:t>&lt; 140/85 </a:t>
            </a:r>
            <a:r>
              <a:rPr lang="it-IT" sz="2800" dirty="0" err="1">
                <a:latin typeface="Garamond" panose="02020404030301010803" pitchFamily="18" charset="0"/>
              </a:rPr>
              <a:t>mmHg</a:t>
            </a:r>
            <a:r>
              <a:rPr lang="it-IT" sz="2800" dirty="0">
                <a:latin typeface="Garamond" panose="02020404030301010803" pitchFamily="18" charset="0"/>
              </a:rPr>
              <a:t> per DM</a:t>
            </a:r>
          </a:p>
          <a:p>
            <a:pPr algn="ctr"/>
            <a:endParaRPr lang="it-IT" sz="2800" dirty="0">
              <a:latin typeface="Garamond" panose="02020404030301010803" pitchFamily="18" charset="0"/>
            </a:endParaRPr>
          </a:p>
          <a:p>
            <a:pPr algn="r"/>
            <a:r>
              <a:rPr lang="it-IT" i="1" dirty="0" err="1">
                <a:latin typeface="Garamond" panose="02020404030301010803" pitchFamily="18" charset="0"/>
              </a:rPr>
              <a:t>Eur</a:t>
            </a:r>
            <a:r>
              <a:rPr lang="it-IT" i="1" dirty="0">
                <a:latin typeface="Garamond" panose="02020404030301010803" pitchFamily="18" charset="0"/>
              </a:rPr>
              <a:t>. </a:t>
            </a:r>
            <a:r>
              <a:rPr lang="it-IT" i="1" dirty="0" err="1">
                <a:latin typeface="Garamond" panose="02020404030301010803" pitchFamily="18" charset="0"/>
              </a:rPr>
              <a:t>Soc</a:t>
            </a:r>
            <a:r>
              <a:rPr lang="it-IT" i="1" dirty="0">
                <a:latin typeface="Garamond" panose="02020404030301010803" pitchFamily="18" charset="0"/>
              </a:rPr>
              <a:t> for </a:t>
            </a:r>
            <a:r>
              <a:rPr lang="it-IT" i="1" dirty="0" err="1">
                <a:latin typeface="Garamond" panose="02020404030301010803" pitchFamily="18" charset="0"/>
              </a:rPr>
              <a:t>hypertension</a:t>
            </a:r>
            <a:r>
              <a:rPr lang="it-IT" i="1" dirty="0">
                <a:latin typeface="Garamond" panose="02020404030301010803" pitchFamily="18" charset="0"/>
              </a:rPr>
              <a:t>/car guidelines2013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0FF82A-F19C-1048-91E2-F2C849277899}"/>
              </a:ext>
            </a:extLst>
          </p:cNvPr>
          <p:cNvSpPr txBox="1"/>
          <p:nvPr/>
        </p:nvSpPr>
        <p:spPr>
          <a:xfrm>
            <a:off x="1847528" y="620769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Garamond" panose="02020404030301010803" pitchFamily="18" charset="0"/>
              </a:rPr>
              <a:t>Stretto monitoraggio glicemia, dieta, astensione fumo di sigaretta, attività fisica</a:t>
            </a:r>
          </a:p>
        </p:txBody>
      </p:sp>
    </p:spTree>
    <p:extLst>
      <p:ext uri="{BB962C8B-B14F-4D97-AF65-F5344CB8AC3E}">
        <p14:creationId xmlns:p14="http://schemas.microsoft.com/office/powerpoint/2010/main" val="3526386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828" y="2452332"/>
            <a:ext cx="9372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6181" y="4906094"/>
            <a:ext cx="9134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Risultati immagini per pasticche">
            <a:hlinkClick r:id="rId4"/>
            <a:extLst>
              <a:ext uri="{FF2B5EF4-FFF2-40B4-BE49-F238E27FC236}">
                <a16:creationId xmlns:a16="http://schemas.microsoft.com/office/drawing/2014/main" id="{DE2F7C15-3333-2C46-BBD4-749DD0E4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52323" y="2079383"/>
            <a:ext cx="5694908" cy="30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2A6320-5F26-A94F-94DB-F07FB98D28E2}"/>
              </a:ext>
            </a:extLst>
          </p:cNvPr>
          <p:cNvSpPr txBox="1"/>
          <p:nvPr/>
        </p:nvSpPr>
        <p:spPr>
          <a:xfrm>
            <a:off x="5015880" y="1388297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Gabriola" pitchFamily="82" charset="0"/>
              </a:rPr>
              <a:t>Terapia medica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5AFC869-0002-1D40-A4DF-8B2BB6968774}"/>
              </a:ext>
            </a:extLst>
          </p:cNvPr>
          <p:cNvSpPr/>
          <p:nvPr/>
        </p:nvSpPr>
        <p:spPr>
          <a:xfrm>
            <a:off x="990480" y="5174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743A74F7-328B-D542-88BA-9C82075EB77D}"/>
              </a:ext>
            </a:extLst>
          </p:cNvPr>
          <p:cNvSpPr/>
          <p:nvPr/>
        </p:nvSpPr>
        <p:spPr>
          <a:xfrm>
            <a:off x="1702160" y="-27384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70C0"/>
                </a:solidFill>
                <a:latin typeface="Garamond" pitchFamily="18" charset="0"/>
              </a:rPr>
              <a:t>Stenosi carotidea </a:t>
            </a:r>
            <a:r>
              <a:rPr lang="it-IT" sz="5400" b="1" spc="-1" dirty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it-IT" sz="4800" b="1" spc="-1" dirty="0">
                <a:solidFill>
                  <a:srgbClr val="0070C0"/>
                </a:solidFill>
                <a:latin typeface="Garamond" pitchFamily="18" charset="0"/>
              </a:rPr>
              <a:t>sintomatica</a:t>
            </a:r>
            <a:endParaRPr lang="it-IT" sz="4800" b="1" i="1" strike="noStrike" spc="-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88F05C2-F256-684B-9229-6BC1F556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6165125"/>
            <a:ext cx="2574952" cy="576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F773C9-8A63-1541-85F6-8608889ABCA4}"/>
              </a:ext>
            </a:extLst>
          </p:cNvPr>
          <p:cNvSpPr txBox="1"/>
          <p:nvPr/>
        </p:nvSpPr>
        <p:spPr>
          <a:xfrm>
            <a:off x="9810777" y="630002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aramond" pitchFamily="18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739" y="332656"/>
            <a:ext cx="92297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080" y="-387424"/>
            <a:ext cx="10514520" cy="1324440"/>
          </a:xfrm>
        </p:spPr>
        <p:txBody>
          <a:bodyPr/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Garamond" pitchFamily="18" charset="0"/>
              </a:rPr>
              <a:t>Algoritmo stenosi carotidea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464" y="548680"/>
            <a:ext cx="9505056" cy="63093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3F51EE6-9273-C449-90A2-B3CF49DC947A}"/>
              </a:ext>
            </a:extLst>
          </p:cNvPr>
          <p:cNvCxnSpPr/>
          <p:nvPr/>
        </p:nvCxnSpPr>
        <p:spPr>
          <a:xfrm>
            <a:off x="767408" y="2132856"/>
            <a:ext cx="1800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AD8CF7C7-F382-2140-8EEF-318CA10D055D}"/>
              </a:ext>
            </a:extLst>
          </p:cNvPr>
          <p:cNvSpPr/>
          <p:nvPr/>
        </p:nvSpPr>
        <p:spPr>
          <a:xfrm>
            <a:off x="2063552" y="3645024"/>
            <a:ext cx="289368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411EC0-9CA8-D742-A434-FF2D5B478C58}"/>
              </a:ext>
            </a:extLst>
          </p:cNvPr>
          <p:cNvSpPr txBox="1"/>
          <p:nvPr/>
        </p:nvSpPr>
        <p:spPr>
          <a:xfrm>
            <a:off x="3143672" y="474663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Garamond" panose="02020404030301010803" pitchFamily="18" charset="0"/>
              </a:rPr>
              <a:t>Alto rischio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CCF55B-A6DE-8C4F-A9D1-BD2F19F75572}"/>
              </a:ext>
            </a:extLst>
          </p:cNvPr>
          <p:cNvSpPr txBox="1"/>
          <p:nvPr/>
        </p:nvSpPr>
        <p:spPr>
          <a:xfrm>
            <a:off x="4079776" y="1886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0000"/>
                </a:solidFill>
                <a:latin typeface="Gabriola" pitchFamily="82" charset="0"/>
              </a:rPr>
              <a:t>Conclusioni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BB2814D-51E2-6B43-A5C3-081EFA7F93A6}"/>
              </a:ext>
            </a:extLst>
          </p:cNvPr>
          <p:cNvSpPr/>
          <p:nvPr/>
        </p:nvSpPr>
        <p:spPr>
          <a:xfrm>
            <a:off x="623392" y="1196752"/>
            <a:ext cx="10801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dirty="0">
              <a:latin typeface="Garamond" panose="02020404030301010803" pitchFamily="18" charset="0"/>
            </a:endParaRPr>
          </a:p>
          <a:p>
            <a:pPr algn="ctr"/>
            <a:r>
              <a:rPr lang="it-IT" sz="2400" dirty="0">
                <a:latin typeface="Garamond" panose="02020404030301010803" pitchFamily="18" charset="0"/>
              </a:rPr>
              <a:t>La stenosi carotidea </a:t>
            </a:r>
            <a:r>
              <a:rPr lang="it-IT" sz="3600" b="1" i="1" dirty="0">
                <a:solidFill>
                  <a:srgbClr val="FF0000"/>
                </a:solidFill>
                <a:latin typeface="Gabriola" pitchFamily="82" charset="0"/>
              </a:rPr>
              <a:t>asintomatica</a:t>
            </a:r>
            <a:r>
              <a:rPr lang="it-IT" sz="2400" i="1" dirty="0">
                <a:latin typeface="Garamond" pitchFamily="18" charset="0"/>
              </a:rPr>
              <a:t> </a:t>
            </a:r>
            <a:r>
              <a:rPr lang="it-IT" sz="2400" dirty="0">
                <a:latin typeface="Garamond" panose="02020404030301010803" pitchFamily="18" charset="0"/>
              </a:rPr>
              <a:t>è un fattore di rischio e non già un fattore eziologico, la sua individuazione deve permettere una ottimizzazione della gestione dei fattori di rischio cardiovascolari del paziente</a:t>
            </a:r>
          </a:p>
          <a:p>
            <a:pPr algn="ctr"/>
            <a:endParaRPr lang="it-IT" sz="2400" dirty="0">
              <a:latin typeface="Garamond" panose="02020404030301010803" pitchFamily="18" charset="0"/>
            </a:endParaRPr>
          </a:p>
          <a:p>
            <a:pPr algn="ctr"/>
            <a:r>
              <a:rPr lang="it-IT" sz="2400" dirty="0">
                <a:latin typeface="Garamond" panose="02020404030301010803" pitchFamily="18" charset="0"/>
              </a:rPr>
              <a:t>Le moderne tecniche di </a:t>
            </a:r>
            <a:r>
              <a:rPr lang="it-IT" sz="2400" dirty="0" err="1">
                <a:latin typeface="Garamond" panose="02020404030301010803" pitchFamily="18" charset="0"/>
              </a:rPr>
              <a:t>imaging</a:t>
            </a:r>
            <a:r>
              <a:rPr lang="it-IT" sz="2400" dirty="0">
                <a:latin typeface="Garamond" panose="02020404030301010803" pitchFamily="18" charset="0"/>
              </a:rPr>
              <a:t> applicate all’identificazione della placca vulnerabile potranno in futuro migliorare la stratificazione del rischio di eventi </a:t>
            </a:r>
            <a:r>
              <a:rPr lang="it-IT" sz="2400">
                <a:latin typeface="Garamond" panose="02020404030301010803" pitchFamily="18" charset="0"/>
              </a:rPr>
              <a:t>cerebrovascolari e guidare </a:t>
            </a:r>
            <a:r>
              <a:rPr lang="it-IT" sz="2400" dirty="0">
                <a:latin typeface="Garamond" panose="02020404030301010803" pitchFamily="18" charset="0"/>
              </a:rPr>
              <a:t>la scelta tra terapia medica e chirurgica, identificando sottogruppi di pazienti asintomatici candidabili a trattamenti </a:t>
            </a:r>
            <a:r>
              <a:rPr lang="it-IT" sz="2400" dirty="0" err="1">
                <a:latin typeface="Garamond" panose="02020404030301010803" pitchFamily="18" charset="0"/>
              </a:rPr>
              <a:t>piu</a:t>
            </a:r>
            <a:r>
              <a:rPr lang="it-IT" sz="2400" dirty="0">
                <a:latin typeface="Garamond" panose="02020404030301010803" pitchFamily="18" charset="0"/>
              </a:rPr>
              <a:t>̀ aggressivi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08775BA-B622-314D-8EE5-1EF29CE9A940}"/>
              </a:ext>
            </a:extLst>
          </p:cNvPr>
          <p:cNvSpPr/>
          <p:nvPr/>
        </p:nvSpPr>
        <p:spPr>
          <a:xfrm>
            <a:off x="983432" y="5373216"/>
            <a:ext cx="100091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Garamond" panose="02020404030301010803" pitchFamily="18" charset="0"/>
              </a:rPr>
              <a:t>Necessario impostare un </a:t>
            </a:r>
            <a:r>
              <a:rPr lang="it-IT" sz="3200" b="1" i="1" dirty="0">
                <a:solidFill>
                  <a:srgbClr val="0070C0"/>
                </a:solidFill>
                <a:latin typeface="Gabriola" pitchFamily="82" charset="0"/>
              </a:rPr>
              <a:t>iter adeguato e personalizzato </a:t>
            </a:r>
            <a:r>
              <a:rPr lang="it-IT" sz="2800" dirty="0">
                <a:latin typeface="Garamond" panose="02020404030301010803" pitchFamily="18" charset="0"/>
              </a:rPr>
              <a:t>in base alle caratteristiche del paziente</a:t>
            </a:r>
          </a:p>
          <a:p>
            <a:pPr algn="ctr"/>
            <a:endParaRPr lang="it-IT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12ADBDF-5B39-1C4E-95AD-5BDECC15B286}"/>
              </a:ext>
            </a:extLst>
          </p:cNvPr>
          <p:cNvSpPr/>
          <p:nvPr/>
        </p:nvSpPr>
        <p:spPr>
          <a:xfrm>
            <a:off x="95208" y="2492896"/>
            <a:ext cx="4848664" cy="4248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ustomShape 1"/>
          <p:cNvSpPr/>
          <p:nvPr/>
        </p:nvSpPr>
        <p:spPr>
          <a:xfrm>
            <a:off x="2024034" y="1071546"/>
            <a:ext cx="7572428" cy="20717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it-IT" sz="1800" b="0" strike="noStrike" spc="-1" dirty="0">
              <a:latin typeface="Garamond" pitchFamily="18" charset="0"/>
            </a:endParaRPr>
          </a:p>
          <a:p>
            <a:endParaRPr lang="it-IT" sz="1800" b="0" strike="noStrike" spc="-1" dirty="0">
              <a:latin typeface="Garamond" pitchFamily="18" charset="0"/>
            </a:endParaRPr>
          </a:p>
          <a:p>
            <a:endParaRPr lang="it-IT" sz="1800" b="0" strike="noStrike" spc="-1" dirty="0">
              <a:latin typeface="Garamond" pitchFamily="18" charset="0"/>
            </a:endParaRPr>
          </a:p>
          <a:p>
            <a:pPr algn="ctr"/>
            <a:r>
              <a:rPr lang="it-IT" sz="3200" b="1" strike="noStrike" spc="-1" dirty="0">
                <a:solidFill>
                  <a:srgbClr val="002060"/>
                </a:solidFill>
                <a:latin typeface="Garamond" pitchFamily="18" charset="0"/>
                <a:ea typeface="Times New Roman;Times New Roman PS"/>
              </a:rPr>
              <a:t>Fattori rischio potenzialmente modificabili</a:t>
            </a:r>
            <a:endParaRPr lang="it-IT" sz="3200" b="0" strike="noStrike" spc="-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95208" y="2636912"/>
            <a:ext cx="10144196" cy="439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400" b="1" strike="noStrike" spc="-1" dirty="0">
                <a:solidFill>
                  <a:srgbClr val="0070C0"/>
                </a:solidFill>
                <a:latin typeface="Baskerville Old Face" pitchFamily="18" charset="0"/>
              </a:rPr>
              <a:t>Condizioni mediche</a:t>
            </a:r>
            <a:endParaRPr lang="it-IT" sz="2400" b="0" strike="noStrike" spc="-1" dirty="0">
              <a:solidFill>
                <a:srgbClr val="0070C0"/>
              </a:solidFill>
              <a:latin typeface="Baskerville Old Face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</a:rPr>
              <a:t>Ipertensione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</a:rPr>
              <a:t>Cardiopatie (compreso IMA)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</a:rPr>
              <a:t>Fibrillazione atriale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</a:rPr>
              <a:t>Diabete mellito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800" b="1" i="1" strike="noStrike" spc="-1" dirty="0">
                <a:solidFill>
                  <a:srgbClr val="002060"/>
                </a:solidFill>
                <a:latin typeface="Gabriola" pitchFamily="82" charset="0"/>
                <a:ea typeface="Arial;Arial"/>
              </a:rPr>
              <a:t>Stenosi carotidea asintomatica</a:t>
            </a:r>
            <a:endParaRPr lang="it-IT" sz="2800" b="1" i="1" strike="noStrike" spc="-1" dirty="0">
              <a:solidFill>
                <a:srgbClr val="002060"/>
              </a:solidFill>
              <a:latin typeface="Gabriola" pitchFamily="82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  <a:ea typeface="Arial;Arial"/>
              </a:rPr>
              <a:t>TIA 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 err="1">
                <a:latin typeface="Garamond" pitchFamily="18" charset="0"/>
                <a:ea typeface="Arial;Arial"/>
              </a:rPr>
              <a:t>Iperomocisteinemia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  <a:ea typeface="Arial;Arial"/>
              </a:rPr>
              <a:t>Ipertrofia ventricolare sinistra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pc="-1" dirty="0" err="1">
                <a:latin typeface="Garamond" pitchFamily="18" charset="0"/>
                <a:ea typeface="Arial;Arial"/>
              </a:rPr>
              <a:t>I</a:t>
            </a:r>
            <a:r>
              <a:rPr lang="it-IT" sz="2400" strike="noStrike" spc="-1" dirty="0" err="1">
                <a:latin typeface="Garamond" pitchFamily="18" charset="0"/>
                <a:ea typeface="Arial;Arial"/>
              </a:rPr>
              <a:t>perlipidemia</a:t>
            </a:r>
            <a:endParaRPr lang="it-IT" sz="2400" strike="noStrike" spc="-1" dirty="0">
              <a:latin typeface="Garamond" pitchFamily="18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strike="noStrike" spc="-1" dirty="0">
                <a:latin typeface="Garamond" pitchFamily="18" charset="0"/>
                <a:ea typeface="Arial;Arial"/>
              </a:rPr>
              <a:t>Anticorpi antifosfolipidi</a:t>
            </a:r>
            <a:endParaRPr lang="it-IT" sz="2400" strike="noStrike" spc="-1" dirty="0">
              <a:latin typeface="Garamond" pitchFamily="18" charset="0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6524628" y="3141350"/>
            <a:ext cx="4429156" cy="2645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400" b="1" strike="noStrike" spc="-1" dirty="0">
                <a:solidFill>
                  <a:srgbClr val="0070C0"/>
                </a:solidFill>
                <a:latin typeface="Baskerville Old Face" pitchFamily="18" charset="0"/>
              </a:rPr>
              <a:t>Stile di vita</a:t>
            </a:r>
            <a:endParaRPr lang="it-IT" sz="2400" b="0" strike="noStrike" spc="-1" dirty="0">
              <a:solidFill>
                <a:srgbClr val="0070C0"/>
              </a:solidFill>
              <a:latin typeface="Baskerville Old Face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</a:rPr>
              <a:t>Fumo di sigaretta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Alcool alte dosi</a:t>
            </a:r>
            <a:endParaRPr lang="it-IT" sz="2400" spc="-1" dirty="0">
              <a:latin typeface="Garamond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Inattività fisica</a:t>
            </a:r>
            <a:endParaRPr lang="it-IT" sz="2400" spc="-1" dirty="0">
              <a:latin typeface="Garamond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Obesità</a:t>
            </a:r>
            <a:endParaRPr lang="it-IT" sz="2400" spc="-1" dirty="0">
              <a:latin typeface="Garamond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Sostanze di abuso</a:t>
            </a:r>
            <a:endParaRPr lang="it-IT" sz="2400" spc="-1" dirty="0">
              <a:latin typeface="Garamond" pitchFamily="18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0" strike="noStrike" spc="-1" dirty="0">
                <a:latin typeface="Garamond" pitchFamily="18" charset="0"/>
                <a:ea typeface="Arial;Arial"/>
              </a:rPr>
              <a:t>Contraccettivi orali </a:t>
            </a:r>
            <a:endParaRPr lang="it-IT" sz="2400" b="0" strike="noStrike" spc="-1" dirty="0">
              <a:latin typeface="Garamond" pitchFamily="18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838080" y="-24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B0F0"/>
                </a:solidFill>
                <a:latin typeface="Garamond"/>
              </a:rPr>
              <a:t>Ictus ischemico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524364" y="1285860"/>
            <a:ext cx="2925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b="1" spc="-1" dirty="0">
                <a:solidFill>
                  <a:srgbClr val="CE181E"/>
                </a:solidFill>
                <a:latin typeface="Garamond"/>
                <a:ea typeface="Times New Roman;Times New Roman PS"/>
              </a:rPr>
              <a:t>Fattori rischio</a:t>
            </a:r>
            <a:endParaRPr lang="it-IT" sz="3600" spc="-1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68688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91AC626-83E8-3B45-9E59-86EB7AE2D87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95400" y="764704"/>
            <a:ext cx="10886160" cy="3976920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latin typeface="Gabriola" pitchFamily="82" charset="0"/>
              </a:rPr>
              <a:t>Stenosi carotidea Asintomatica</a:t>
            </a:r>
          </a:p>
        </p:txBody>
      </p:sp>
    </p:spTree>
    <p:extLst>
      <p:ext uri="{BB962C8B-B14F-4D97-AF65-F5344CB8AC3E}">
        <p14:creationId xmlns:p14="http://schemas.microsoft.com/office/powerpoint/2010/main" val="359472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91AC626-83E8-3B45-9E59-86EB7AE2D87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95400" y="764704"/>
            <a:ext cx="10886160" cy="3976920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latin typeface="Gabriola" pitchFamily="82" charset="0"/>
              </a:rPr>
              <a:t>Stenosi </a:t>
            </a:r>
            <a:r>
              <a:rPr lang="it-IT" sz="7200" b="1" dirty="0">
                <a:solidFill>
                  <a:srgbClr val="FF0000"/>
                </a:solidFill>
                <a:latin typeface="Gabriola" pitchFamily="82" charset="0"/>
              </a:rPr>
              <a:t>carotidea</a:t>
            </a:r>
            <a:r>
              <a:rPr lang="it-IT" sz="7200" b="1" dirty="0">
                <a:latin typeface="Gabriola" pitchFamily="82" charset="0"/>
              </a:rPr>
              <a:t> Asintomatica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B20EED2-788E-3144-B6E9-86422D8A9AE3}"/>
              </a:ext>
            </a:extLst>
          </p:cNvPr>
          <p:cNvCxnSpPr/>
          <p:nvPr/>
        </p:nvCxnSpPr>
        <p:spPr>
          <a:xfrm flipV="1">
            <a:off x="5447928" y="3356992"/>
            <a:ext cx="0" cy="216024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E880F-E1E6-A347-A192-B41A591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-99392"/>
            <a:ext cx="10514520" cy="132444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FF0000"/>
                </a:solidFill>
                <a:latin typeface="Gabriola" pitchFamily="82" charset="0"/>
              </a:rPr>
              <a:t>Arterie carotidi interne</a:t>
            </a:r>
          </a:p>
        </p:txBody>
      </p:sp>
      <p:pic>
        <p:nvPicPr>
          <p:cNvPr id="11268" name="Picture 4" descr="Risultati immagini per carotide">
            <a:hlinkClick r:id="rId2"/>
            <a:extLst>
              <a:ext uri="{FF2B5EF4-FFF2-40B4-BE49-F238E27FC236}">
                <a16:creationId xmlns:a16="http://schemas.microsoft.com/office/drawing/2014/main" id="{B9FFB325-E317-AE4A-8A63-F843A43B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628800"/>
            <a:ext cx="67687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8C44D3-6121-4046-B812-1928E790FA0A}"/>
              </a:ext>
            </a:extLst>
          </p:cNvPr>
          <p:cNvSpPr txBox="1"/>
          <p:nvPr/>
        </p:nvSpPr>
        <p:spPr>
          <a:xfrm>
            <a:off x="983432" y="1726937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latin typeface="Garamond" panose="02020404030301010803" pitchFamily="18" charset="0"/>
              </a:rPr>
              <a:t>Arterie di grosso calibro che irrorano le strutture facciali le strutture del SNC</a:t>
            </a:r>
          </a:p>
        </p:txBody>
      </p:sp>
    </p:spTree>
    <p:extLst>
      <p:ext uri="{BB962C8B-B14F-4D97-AF65-F5344CB8AC3E}">
        <p14:creationId xmlns:p14="http://schemas.microsoft.com/office/powerpoint/2010/main" val="317846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224000" y="576000"/>
            <a:ext cx="9754200" cy="329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it-IT" sz="1800" b="0" strike="noStrike" spc="-1" dirty="0">
              <a:latin typeface="Garamond" pitchFamily="18" charset="0"/>
            </a:endParaRPr>
          </a:p>
          <a:p>
            <a:pPr algn="ctr"/>
            <a:r>
              <a:rPr lang="it-IT" sz="3600" b="1" strike="noStrike" spc="-1" dirty="0">
                <a:solidFill>
                  <a:srgbClr val="FF0000"/>
                </a:solidFill>
                <a:latin typeface="Garamond" pitchFamily="18" charset="0"/>
              </a:rPr>
              <a:t>Ictus ischemico </a:t>
            </a:r>
          </a:p>
          <a:p>
            <a:pPr algn="ctr"/>
            <a:r>
              <a:rPr lang="it-IT" sz="3600" b="1" strike="noStrike" spc="-1" dirty="0">
                <a:solidFill>
                  <a:srgbClr val="FF0000"/>
                </a:solidFill>
                <a:latin typeface="Garamond" pitchFamily="18" charset="0"/>
              </a:rPr>
              <a:t>meccanismo </a:t>
            </a:r>
            <a:r>
              <a:rPr lang="it-IT" sz="3600" b="1" strike="noStrike" spc="-1" dirty="0" err="1">
                <a:solidFill>
                  <a:srgbClr val="FF0000"/>
                </a:solidFill>
                <a:latin typeface="Garamond" pitchFamily="18" charset="0"/>
              </a:rPr>
              <a:t>aterotrombosi</a:t>
            </a:r>
            <a:endParaRPr lang="it-IT" sz="3600" b="0" strike="noStrike" spc="-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321480" y="1440000"/>
            <a:ext cx="8462160" cy="4221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it-IT" sz="1800" b="0" strike="noStrike" spc="-1" dirty="0">
              <a:latin typeface="Garamond" pitchFamily="18" charset="0"/>
            </a:endParaRPr>
          </a:p>
          <a:p>
            <a:endParaRPr lang="it-IT" sz="3200" b="0" strike="noStrike" spc="-1" dirty="0">
              <a:latin typeface="Garamond" pitchFamily="18" charset="0"/>
            </a:endParaRPr>
          </a:p>
          <a:p>
            <a:endParaRPr lang="it-IT" sz="3200" spc="-1" dirty="0">
              <a:latin typeface="Garamond" pitchFamily="18" charset="0"/>
            </a:endParaRPr>
          </a:p>
          <a:p>
            <a:r>
              <a:rPr lang="it-IT" sz="2800" b="0" i="1" strike="noStrike" spc="-1" dirty="0">
                <a:latin typeface="Garamond" pitchFamily="18" charset="0"/>
              </a:rPr>
              <a:t>Aggressione dell'endotelio</a:t>
            </a:r>
          </a:p>
          <a:p>
            <a:r>
              <a:rPr lang="it-IT" sz="2800" b="0" i="1" strike="noStrike" spc="-1" dirty="0">
                <a:latin typeface="Garamond" pitchFamily="18" charset="0"/>
              </a:rPr>
              <a:t>Disfunzione endoteliale</a:t>
            </a:r>
          </a:p>
          <a:p>
            <a:r>
              <a:rPr lang="it-IT" sz="2800" b="0" i="1" strike="noStrike" spc="-1" dirty="0">
                <a:latin typeface="Garamond" pitchFamily="18" charset="0"/>
              </a:rPr>
              <a:t>Proliferazione delle fibrocellule muscolari lisce</a:t>
            </a:r>
          </a:p>
          <a:p>
            <a:r>
              <a:rPr lang="it-IT" sz="2800" b="0" i="1" strike="noStrike" spc="-1" dirty="0">
                <a:latin typeface="Garamond" pitchFamily="18" charset="0"/>
              </a:rPr>
              <a:t>Invasione </a:t>
            </a:r>
            <a:r>
              <a:rPr lang="it-IT" sz="2800" b="0" i="1" strike="noStrike" spc="-1" dirty="0" err="1">
                <a:latin typeface="Garamond" pitchFamily="18" charset="0"/>
              </a:rPr>
              <a:t>macrofagica</a:t>
            </a:r>
            <a:endParaRPr lang="it-IT" sz="2800" b="0" i="1" strike="noStrike" spc="-1" dirty="0">
              <a:latin typeface="Garamond" pitchFamily="18" charset="0"/>
            </a:endParaRPr>
          </a:p>
          <a:p>
            <a:r>
              <a:rPr lang="it-IT" sz="2800" b="0" i="1" strike="noStrike" spc="-1" dirty="0">
                <a:latin typeface="Garamond" pitchFamily="18" charset="0"/>
              </a:rPr>
              <a:t>Deposizione di colesterolo</a:t>
            </a:r>
          </a:p>
          <a:p>
            <a:r>
              <a:rPr lang="it-IT" sz="2800" b="0" i="1" strike="noStrike" spc="-1" dirty="0">
                <a:latin typeface="Garamond" pitchFamily="18" charset="0"/>
              </a:rPr>
              <a:t>Placca aterosclerotica</a:t>
            </a:r>
          </a:p>
        </p:txBody>
      </p:sp>
      <p:pic>
        <p:nvPicPr>
          <p:cNvPr id="47" name="Immagine 46"/>
          <p:cNvPicPr/>
          <p:nvPr/>
        </p:nvPicPr>
        <p:blipFill>
          <a:blip r:embed="rId2"/>
          <a:stretch/>
        </p:blipFill>
        <p:spPr>
          <a:xfrm>
            <a:off x="6600056" y="2708920"/>
            <a:ext cx="4968720" cy="309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6422</TotalTime>
  <Words>1756</Words>
  <Application>Microsoft Macintosh PowerPoint</Application>
  <PresentationFormat>Widescreen</PresentationFormat>
  <Paragraphs>282</Paragraphs>
  <Slides>49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66" baseType="lpstr">
      <vt:lpstr>Brush Script MT</vt:lpstr>
      <vt:lpstr>American Typewriter</vt:lpstr>
      <vt:lpstr>Arial</vt:lpstr>
      <vt:lpstr>Arial;Arial</vt:lpstr>
      <vt:lpstr>ArialMT</vt:lpstr>
      <vt:lpstr>Baskerville Old Face</vt:lpstr>
      <vt:lpstr>Calibri</vt:lpstr>
      <vt:lpstr>DejaVu Sans</vt:lpstr>
      <vt:lpstr>Gabriola</vt:lpstr>
      <vt:lpstr>Garamond</vt:lpstr>
      <vt:lpstr>HelveticaNeue</vt:lpstr>
      <vt:lpstr>Symbol</vt:lpstr>
      <vt:lpstr>Tahoma;Tahoma</vt:lpstr>
      <vt:lpstr>Times New Roman;Times New Roman PS</vt:lpstr>
      <vt:lpstr>Times New Roman;Times New Roman PSMT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Arterie carotidi interne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Stenosi</vt:lpstr>
      <vt:lpstr>Percentuale di stenosi Metodo NASCET (north american symptomatic carotid surgery trial)</vt:lpstr>
      <vt:lpstr> Percentuale di stenosi Metodo ECST  european carotid surgery trial</vt:lpstr>
      <vt:lpstr>Presentazione standard di PowerPoint</vt:lpstr>
      <vt:lpstr>Diagnosi della stenosi </vt:lpstr>
      <vt:lpstr>Presentazione standard di PowerPoint</vt:lpstr>
      <vt:lpstr>Diagnosi della stenosi </vt:lpstr>
      <vt:lpstr>Presentazione standard di PowerPoint</vt:lpstr>
      <vt:lpstr>Presentazione standard di PowerPoint</vt:lpstr>
      <vt:lpstr>Stenosi carotidea</vt:lpstr>
      <vt:lpstr>Stenosi carotidea asintomatica</vt:lpstr>
      <vt:lpstr>Stratificazione del rischio</vt:lpstr>
      <vt:lpstr>Stratificazione del rischio</vt:lpstr>
      <vt:lpstr>Presentazione standard di PowerPoint</vt:lpstr>
      <vt:lpstr>Placca instabile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Stratificazione del rischio</vt:lpstr>
      <vt:lpstr>Lancet. 2010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Algoritmo stenosi carotidea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Emergenze nei disturbi del movimento</dc:title>
  <dc:subject/>
  <dc:creator>c.menichetti@libero.it</dc:creator>
  <dc:description/>
  <cp:lastModifiedBy>Microsoft Office User</cp:lastModifiedBy>
  <cp:revision>125</cp:revision>
  <dcterms:created xsi:type="dcterms:W3CDTF">2018-03-15T18:02:04Z</dcterms:created>
  <dcterms:modified xsi:type="dcterms:W3CDTF">2019-10-18T14:50:06Z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